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850" r:id="rId5"/>
    <p:sldId id="1077" r:id="rId6"/>
    <p:sldId id="396" r:id="rId7"/>
    <p:sldId id="1008" r:id="rId8"/>
    <p:sldId id="1065" r:id="rId9"/>
    <p:sldId id="1070" r:id="rId10"/>
    <p:sldId id="1067" r:id="rId11"/>
    <p:sldId id="1069" r:id="rId12"/>
    <p:sldId id="1079" r:id="rId13"/>
    <p:sldId id="1078" r:id="rId14"/>
    <p:sldId id="1071" r:id="rId15"/>
    <p:sldId id="1064" r:id="rId16"/>
    <p:sldId id="90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572D3-762B-40E2-9525-D9A1E6208B7A}" v="2" dt="2024-04-29T11:58:45.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06" autoAdjust="0"/>
    <p:restoredTop sz="94660"/>
  </p:normalViewPr>
  <p:slideViewPr>
    <p:cSldViewPr snapToGrid="0">
      <p:cViewPr varScale="1">
        <p:scale>
          <a:sx n="111" d="100"/>
          <a:sy n="111" d="100"/>
        </p:scale>
        <p:origin x="31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7351E-85B1-4715-BBD0-29BEE3FFA0CB}" type="datetimeFigureOut">
              <a:rPr lang="en-US" smtClean="0"/>
              <a:t>8/9/2024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46CFF-5EA0-44D6-A4CD-FC017E0B5F65}" type="slidenum">
              <a:rPr lang="en-US" smtClean="0"/>
              <a:t>‹#›</a:t>
            </a:fld>
            <a:endParaRPr lang="en-US"/>
          </a:p>
        </p:txBody>
      </p:sp>
    </p:spTree>
    <p:extLst>
      <p:ext uri="{BB962C8B-B14F-4D97-AF65-F5344CB8AC3E}">
        <p14:creationId xmlns:p14="http://schemas.microsoft.com/office/powerpoint/2010/main" val="14219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 Logo via Wikimedia Commons https://commons.wikimedia.org/wiki/File:China_Emblem_PLA.svg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ADC94AD-267E-461F-88DF-F618F68E5350}" type="slidenum">
              <a:rPr lang="en-US" smtClean="0"/>
              <a:pPr/>
              <a:t>1</a:t>
            </a:fld>
            <a:endParaRPr lang="en-US"/>
          </a:p>
        </p:txBody>
      </p:sp>
    </p:spTree>
    <p:extLst>
      <p:ext uri="{BB962C8B-B14F-4D97-AF65-F5344CB8AC3E}">
        <p14:creationId xmlns:p14="http://schemas.microsoft.com/office/powerpoint/2010/main" val="295299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not include blogs, newsletters, or think that largely focus on U.S. policy (CNAS), or those that only sporadically have China content, or do not have a direct regional focus as Johns Hopkins APL (https://www.jhuapl.edu/NewsPublications/Publications ) which has had excellent, but periodic or project focused coverage</a:t>
            </a:r>
          </a:p>
          <a:p>
            <a:endParaRPr lang="en-US" dirty="0"/>
          </a:p>
        </p:txBody>
      </p:sp>
      <p:sp>
        <p:nvSpPr>
          <p:cNvPr id="4" name="Slide Number Placeholder 3"/>
          <p:cNvSpPr>
            <a:spLocks noGrp="1"/>
          </p:cNvSpPr>
          <p:nvPr>
            <p:ph type="sldNum" sz="quarter" idx="5"/>
          </p:nvPr>
        </p:nvSpPr>
        <p:spPr/>
        <p:txBody>
          <a:bodyPr/>
          <a:lstStyle/>
          <a:p>
            <a:fld id="{8ADC94AD-267E-461F-88DF-F618F68E5350}" type="slidenum">
              <a:rPr lang="en-US" smtClean="0"/>
              <a:pPr/>
              <a:t>9</a:t>
            </a:fld>
            <a:endParaRPr lang="en-US"/>
          </a:p>
        </p:txBody>
      </p:sp>
    </p:spTree>
    <p:extLst>
      <p:ext uri="{BB962C8B-B14F-4D97-AF65-F5344CB8AC3E}">
        <p14:creationId xmlns:p14="http://schemas.microsoft.com/office/powerpoint/2010/main" val="183253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Times New Roman" panose="02020603050405020304" pitchFamily="18" charset="0"/>
              </a:rPr>
              <a:t>Collected by Peter Wood. Most sources report on multiple topics--categories are not absolute. The following is intended purely as a resource to assist with research on China and inclusion does not imply endorsement of any position taken by the included institution and publications. </a:t>
            </a:r>
            <a:endParaRPr kumimoji="0" lang="en-US" altLang="en-US" sz="7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ADC94AD-267E-461F-88DF-F618F68E5350}" type="slidenum">
              <a:rPr lang="en-US" smtClean="0"/>
              <a:pPr/>
              <a:t>10</a:t>
            </a:fld>
            <a:endParaRPr lang="en-US"/>
          </a:p>
        </p:txBody>
      </p:sp>
    </p:spTree>
    <p:extLst>
      <p:ext uri="{BB962C8B-B14F-4D97-AF65-F5344CB8AC3E}">
        <p14:creationId xmlns:p14="http://schemas.microsoft.com/office/powerpoint/2010/main" val="193710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D138C-328D-4209-B35B-96E21CD94322}" type="slidenum">
              <a:rPr lang="en-US" smtClean="0"/>
              <a:t>13</a:t>
            </a:fld>
            <a:endParaRPr lang="en-US"/>
          </a:p>
        </p:txBody>
      </p:sp>
    </p:spTree>
    <p:extLst>
      <p:ext uri="{BB962C8B-B14F-4D97-AF65-F5344CB8AC3E}">
        <p14:creationId xmlns:p14="http://schemas.microsoft.com/office/powerpoint/2010/main" val="337821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9E7E-BD76-6129-3D60-0B97D140A44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4E83FC-1B1D-21CB-46C0-1EFEF2781891}"/>
              </a:ext>
            </a:extLst>
          </p:cNvPr>
          <p:cNvSpPr>
            <a:spLocks noGrp="1"/>
          </p:cNvSpPr>
          <p:nvPr>
            <p:ph type="sldNum" sz="quarter" idx="10"/>
          </p:nvPr>
        </p:nvSpPr>
        <p:spPr/>
        <p:txBody>
          <a:bodyPr/>
          <a:lstStyle/>
          <a:p>
            <a:fld id="{5FA306F4-3B8B-484F-BD2A-19B4778C88EA}" type="slidenum">
              <a:rPr lang="en-US" smtClean="0"/>
              <a:t>‹#›</a:t>
            </a:fld>
            <a:endParaRPr lang="en-US"/>
          </a:p>
        </p:txBody>
      </p:sp>
    </p:spTree>
    <p:extLst>
      <p:ext uri="{BB962C8B-B14F-4D97-AF65-F5344CB8AC3E}">
        <p14:creationId xmlns:p14="http://schemas.microsoft.com/office/powerpoint/2010/main" val="407348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5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 Arial"/>
              </a:defRPr>
            </a:lvl1pPr>
          </a:lstStyle>
          <a:p>
            <a:endParaRPr lang="en-US" dirty="0"/>
          </a:p>
        </p:txBody>
      </p:sp>
      <p:sp>
        <p:nvSpPr>
          <p:cNvPr id="5" name="Footer Placeholder 4"/>
          <p:cNvSpPr>
            <a:spLocks noGrp="1"/>
          </p:cNvSpPr>
          <p:nvPr>
            <p:ph type="ftr" sz="quarter" idx="11"/>
          </p:nvPr>
        </p:nvSpPr>
        <p:spPr/>
        <p:txBody>
          <a:bodyPr/>
          <a:lstStyle>
            <a:lvl1pPr>
              <a:defRPr>
                <a:latin typeface=" Arial"/>
              </a:defRPr>
            </a:lvl1pPr>
          </a:lstStyle>
          <a:p>
            <a:endParaRPr lang="en-US" dirty="0"/>
          </a:p>
        </p:txBody>
      </p:sp>
    </p:spTree>
    <p:extLst>
      <p:ext uri="{BB962C8B-B14F-4D97-AF65-F5344CB8AC3E}">
        <p14:creationId xmlns:p14="http://schemas.microsoft.com/office/powerpoint/2010/main" val="90621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 Arial"/>
              </a:defRPr>
            </a:lvl1pPr>
          </a:lstStyle>
          <a:p>
            <a:endParaRPr lang="en-US" dirty="0"/>
          </a:p>
        </p:txBody>
      </p:sp>
      <p:sp>
        <p:nvSpPr>
          <p:cNvPr id="5" name="Footer Placeholder 4"/>
          <p:cNvSpPr>
            <a:spLocks noGrp="1"/>
          </p:cNvSpPr>
          <p:nvPr>
            <p:ph type="ftr" sz="quarter" idx="11"/>
          </p:nvPr>
        </p:nvSpPr>
        <p:spPr/>
        <p:txBody>
          <a:bodyPr/>
          <a:lstStyle>
            <a:lvl1pPr>
              <a:defRPr>
                <a:latin typeface=" Arial"/>
              </a:defRPr>
            </a:lvl1pPr>
          </a:lstStyle>
          <a:p>
            <a:endParaRPr lang="en-US" dirty="0"/>
          </a:p>
        </p:txBody>
      </p:sp>
    </p:spTree>
    <p:extLst>
      <p:ext uri="{BB962C8B-B14F-4D97-AF65-F5344CB8AC3E}">
        <p14:creationId xmlns:p14="http://schemas.microsoft.com/office/powerpoint/2010/main" val="404448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7086600" y="6492890"/>
            <a:ext cx="2057400" cy="365125"/>
          </a:xfrm>
          <a:prstGeom prst="rect">
            <a:avLst/>
          </a:prstGeom>
        </p:spPr>
        <p:txBody>
          <a:bodyPr vert="horz" lIns="91440" tIns="45720" rIns="91440" bIns="45720" rtlCol="0" anchor="ctr"/>
          <a:lstStyle>
            <a:lvl1pPr algn="r">
              <a:defRPr sz="1200" b="1">
                <a:solidFill>
                  <a:schemeClr val="bg1"/>
                </a:solidFill>
              </a:defRPr>
            </a:lvl1pPr>
          </a:lstStyle>
          <a:p>
            <a:fld id="{3980EC96-6E23-410B-B928-89EEFA0108D4}" type="slidenum">
              <a:rPr lang="en-US" smtClean="0"/>
              <a:pPr/>
              <a:t>‹#›</a:t>
            </a:fld>
            <a:endParaRPr lang="en-US"/>
          </a:p>
        </p:txBody>
      </p:sp>
    </p:spTree>
    <p:extLst>
      <p:ext uri="{BB962C8B-B14F-4D97-AF65-F5344CB8AC3E}">
        <p14:creationId xmlns:p14="http://schemas.microsoft.com/office/powerpoint/2010/main" val="175281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8610600" y="6569075"/>
            <a:ext cx="533400" cy="288925"/>
          </a:xfrm>
          <a:prstGeom prst="rect">
            <a:avLst/>
          </a:prstGeom>
        </p:spPr>
        <p:txBody>
          <a:bodyPr/>
          <a:lstStyle>
            <a:lvl1pPr algn="r">
              <a:defRPr sz="1600">
                <a:solidFill>
                  <a:schemeClr val="tx1"/>
                </a:solidFill>
                <a:latin typeface="Arial" pitchFamily="34" charset="0"/>
                <a:cs typeface="Arial" pitchFamily="34" charset="0"/>
              </a:defRPr>
            </a:lvl1pPr>
          </a:lstStyle>
          <a:p>
            <a:fld id="{5FA306F4-3B8B-484F-BD2A-19B4778C88EA}" type="slidenum">
              <a:rPr lang="en-US" smtClean="0"/>
              <a:t>‹#›</a:t>
            </a:fld>
            <a:endParaRPr lang="en-US"/>
          </a:p>
        </p:txBody>
      </p:sp>
      <p:pic>
        <p:nvPicPr>
          <p:cNvPr id="7" name="Picture 6">
            <a:extLst>
              <a:ext uri="{FF2B5EF4-FFF2-40B4-BE49-F238E27FC236}">
                <a16:creationId xmlns:a16="http://schemas.microsoft.com/office/drawing/2014/main" id="{AB46C24E-5DC4-1DCA-A999-36570C070D4D}"/>
              </a:ext>
            </a:extLst>
          </p:cNvPr>
          <p:cNvPicPr>
            <a:picLocks noChangeAspect="1"/>
          </p:cNvPicPr>
          <p:nvPr/>
        </p:nvPicPr>
        <p:blipFill>
          <a:blip r:embed="rId7"/>
          <a:stretch>
            <a:fillRect/>
          </a:stretch>
        </p:blipFill>
        <p:spPr>
          <a:xfrm>
            <a:off x="0" y="6490082"/>
            <a:ext cx="9144000" cy="377952"/>
          </a:xfrm>
          <a:prstGeom prst="rect">
            <a:avLst/>
          </a:prstGeom>
        </p:spPr>
      </p:pic>
      <p:pic>
        <p:nvPicPr>
          <p:cNvPr id="13" name="Picture 12">
            <a:extLst>
              <a:ext uri="{FF2B5EF4-FFF2-40B4-BE49-F238E27FC236}">
                <a16:creationId xmlns:a16="http://schemas.microsoft.com/office/drawing/2014/main" id="{E2894780-9653-9BAB-5FC2-E97CE41884E9}"/>
              </a:ext>
            </a:extLst>
          </p:cNvPr>
          <p:cNvPicPr>
            <a:picLocks/>
          </p:cNvPicPr>
          <p:nvPr/>
        </p:nvPicPr>
        <p:blipFill>
          <a:blip r:embed="rId8"/>
          <a:stretch>
            <a:fillRect/>
          </a:stretch>
        </p:blipFill>
        <p:spPr>
          <a:xfrm>
            <a:off x="0" y="6451031"/>
            <a:ext cx="9163082" cy="30483"/>
          </a:xfrm>
          <a:prstGeom prst="rect">
            <a:avLst/>
          </a:prstGeom>
        </p:spPr>
      </p:pic>
      <p:pic>
        <p:nvPicPr>
          <p:cNvPr id="18" name="Picture 17">
            <a:extLst>
              <a:ext uri="{FF2B5EF4-FFF2-40B4-BE49-F238E27FC236}">
                <a16:creationId xmlns:a16="http://schemas.microsoft.com/office/drawing/2014/main" id="{CE111235-23A3-3080-C729-035FA09CC370}"/>
              </a:ext>
            </a:extLst>
          </p:cNvPr>
          <p:cNvPicPr>
            <a:picLocks noChangeAspect="1"/>
          </p:cNvPicPr>
          <p:nvPr/>
        </p:nvPicPr>
        <p:blipFill>
          <a:blip r:embed="rId9"/>
          <a:stretch>
            <a:fillRect/>
          </a:stretch>
        </p:blipFill>
        <p:spPr>
          <a:xfrm>
            <a:off x="0" y="6478496"/>
            <a:ext cx="9163082" cy="30483"/>
          </a:xfrm>
          <a:prstGeom prst="rect">
            <a:avLst/>
          </a:prstGeom>
        </p:spPr>
      </p:pic>
      <p:sp>
        <p:nvSpPr>
          <p:cNvPr id="27" name="TextBox 26">
            <a:extLst>
              <a:ext uri="{FF2B5EF4-FFF2-40B4-BE49-F238E27FC236}">
                <a16:creationId xmlns:a16="http://schemas.microsoft.com/office/drawing/2014/main" id="{BF747001-A18E-5736-ACDC-5B3510828DA4}"/>
              </a:ext>
            </a:extLst>
          </p:cNvPr>
          <p:cNvSpPr txBox="1"/>
          <p:nvPr/>
        </p:nvSpPr>
        <p:spPr>
          <a:xfrm>
            <a:off x="17252" y="6497921"/>
            <a:ext cx="1604927" cy="338554"/>
          </a:xfrm>
          <a:prstGeom prst="rect">
            <a:avLst/>
          </a:prstGeom>
          <a:noFill/>
        </p:spPr>
        <p:txBody>
          <a:bodyPr wrap="none" rtlCol="0">
            <a:spAutoFit/>
          </a:bodyPr>
          <a:lstStyle/>
          <a:p>
            <a:r>
              <a:rPr lang="en-US" sz="1600" b="1" dirty="0">
                <a:solidFill>
                  <a:prstClr val="white"/>
                </a:solidFill>
                <a:latin typeface="Agency FB" pitchFamily="34" charset="0"/>
                <a:cs typeface="Arial" pitchFamily="34" charset="0"/>
              </a:rPr>
              <a:t>Victory Starts Here!</a:t>
            </a:r>
          </a:p>
        </p:txBody>
      </p:sp>
      <p:sp>
        <p:nvSpPr>
          <p:cNvPr id="8" name="TextBox 7">
            <a:extLst>
              <a:ext uri="{FF2B5EF4-FFF2-40B4-BE49-F238E27FC236}">
                <a16:creationId xmlns:a16="http://schemas.microsoft.com/office/drawing/2014/main" id="{D1FBA73B-56CA-E05D-A6A6-D0F4245615C4}"/>
              </a:ext>
            </a:extLst>
          </p:cNvPr>
          <p:cNvSpPr txBox="1"/>
          <p:nvPr/>
        </p:nvSpPr>
        <p:spPr>
          <a:xfrm>
            <a:off x="3850488" y="6560257"/>
            <a:ext cx="1443024" cy="307777"/>
          </a:xfrm>
          <a:prstGeom prst="rect">
            <a:avLst/>
          </a:prstGeom>
          <a:noFill/>
        </p:spPr>
        <p:txBody>
          <a:bodyPr wrap="none" rtlCol="0">
            <a:spAutoFit/>
          </a:bodyPr>
          <a:lstStyle/>
          <a:p>
            <a:pPr algn="ctr"/>
            <a:r>
              <a:rPr lang="en-US" sz="1400" dirty="0">
                <a:solidFill>
                  <a:schemeClr val="bg1"/>
                </a:solidFill>
                <a:latin typeface=" Arial"/>
              </a:rPr>
              <a:t>UNCLASSIFED</a:t>
            </a:r>
          </a:p>
        </p:txBody>
      </p:sp>
      <p:sp>
        <p:nvSpPr>
          <p:cNvPr id="9" name="Slide Number Placeholder 5">
            <a:extLst>
              <a:ext uri="{FF2B5EF4-FFF2-40B4-BE49-F238E27FC236}">
                <a16:creationId xmlns:a16="http://schemas.microsoft.com/office/drawing/2014/main" id="{54E406C2-74F3-85DA-5850-22830080D93F}"/>
              </a:ext>
            </a:extLst>
          </p:cNvPr>
          <p:cNvSpPr txBox="1">
            <a:spLocks/>
          </p:cNvSpPr>
          <p:nvPr userDrawn="1"/>
        </p:nvSpPr>
        <p:spPr>
          <a:xfrm>
            <a:off x="8591518" y="6497921"/>
            <a:ext cx="533400" cy="288925"/>
          </a:xfrm>
          <a:prstGeom prst="rect">
            <a:avLst/>
          </a:prstGeom>
        </p:spPr>
        <p:txBody>
          <a:bodyPr/>
          <a:lstStyle>
            <a:defPPr>
              <a:defRPr lang="en-US"/>
            </a:defPPr>
            <a:lvl1pPr marL="0" algn="r" defTabSz="914400" rtl="0" eaLnBrk="1" latinLnBrk="0" hangingPunct="1">
              <a:defRPr sz="16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306F4-3B8B-484F-BD2A-19B4778C88EA}" type="slidenum">
              <a:rPr lang="en-US" smtClean="0"/>
              <a:pPr/>
              <a:t>‹#›</a:t>
            </a:fld>
            <a:endParaRPr lang="en-US"/>
          </a:p>
        </p:txBody>
      </p:sp>
      <p:grpSp>
        <p:nvGrpSpPr>
          <p:cNvPr id="2" name="Group 1">
            <a:extLst>
              <a:ext uri="{FF2B5EF4-FFF2-40B4-BE49-F238E27FC236}">
                <a16:creationId xmlns:a16="http://schemas.microsoft.com/office/drawing/2014/main" id="{5FD3B09A-1E4B-D548-2334-CC26A549C007}"/>
              </a:ext>
            </a:extLst>
          </p:cNvPr>
          <p:cNvGrpSpPr/>
          <p:nvPr userDrawn="1"/>
        </p:nvGrpSpPr>
        <p:grpSpPr>
          <a:xfrm>
            <a:off x="4129" y="827436"/>
            <a:ext cx="8211312" cy="50286"/>
            <a:chOff x="1419081" y="780301"/>
            <a:chExt cx="7602639" cy="50286"/>
          </a:xfrm>
        </p:grpSpPr>
        <p:cxnSp>
          <p:nvCxnSpPr>
            <p:cNvPr id="3" name="Straight Connector 2">
              <a:extLst>
                <a:ext uri="{FF2B5EF4-FFF2-40B4-BE49-F238E27FC236}">
                  <a16:creationId xmlns:a16="http://schemas.microsoft.com/office/drawing/2014/main" id="{D879BE8A-DDAB-13D9-32DB-E6D2CDD1455F}"/>
                </a:ext>
              </a:extLst>
            </p:cNvPr>
            <p:cNvCxnSpPr/>
            <p:nvPr/>
          </p:nvCxnSpPr>
          <p:spPr>
            <a:xfrm>
              <a:off x="1419081" y="806386"/>
              <a:ext cx="338328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4" name="Straight Connector 3">
              <a:extLst>
                <a:ext uri="{FF2B5EF4-FFF2-40B4-BE49-F238E27FC236}">
                  <a16:creationId xmlns:a16="http://schemas.microsoft.com/office/drawing/2014/main" id="{50075E8D-1A2C-4F6F-7BB2-C4D433B57DE2}"/>
                </a:ext>
              </a:extLst>
            </p:cNvPr>
            <p:cNvCxnSpPr/>
            <p:nvPr/>
          </p:nvCxnSpPr>
          <p:spPr>
            <a:xfrm>
              <a:off x="1419081" y="780301"/>
              <a:ext cx="338328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id="{F42BDD95-066D-0C23-DC67-018E08E0EFDF}"/>
                </a:ext>
              </a:extLst>
            </p:cNvPr>
            <p:cNvCxnSpPr/>
            <p:nvPr/>
          </p:nvCxnSpPr>
          <p:spPr>
            <a:xfrm>
              <a:off x="1419081" y="830587"/>
              <a:ext cx="338328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24" name="Straight Connector 23">
              <a:extLst>
                <a:ext uri="{FF2B5EF4-FFF2-40B4-BE49-F238E27FC236}">
                  <a16:creationId xmlns:a16="http://schemas.microsoft.com/office/drawing/2014/main" id="{99B3A8F9-0EDB-BD9A-0B0A-6E142B336366}"/>
                </a:ext>
              </a:extLst>
            </p:cNvPr>
            <p:cNvCxnSpPr/>
            <p:nvPr/>
          </p:nvCxnSpPr>
          <p:spPr>
            <a:xfrm>
              <a:off x="4850895" y="806386"/>
              <a:ext cx="82296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31" name="Straight Connector 30">
              <a:extLst>
                <a:ext uri="{FF2B5EF4-FFF2-40B4-BE49-F238E27FC236}">
                  <a16:creationId xmlns:a16="http://schemas.microsoft.com/office/drawing/2014/main" id="{4A6D85E7-B8EA-E8CD-B38D-F08FB776C96C}"/>
                </a:ext>
              </a:extLst>
            </p:cNvPr>
            <p:cNvCxnSpPr/>
            <p:nvPr/>
          </p:nvCxnSpPr>
          <p:spPr>
            <a:xfrm>
              <a:off x="4850895" y="780301"/>
              <a:ext cx="82296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33" name="Straight Connector 32">
              <a:extLst>
                <a:ext uri="{FF2B5EF4-FFF2-40B4-BE49-F238E27FC236}">
                  <a16:creationId xmlns:a16="http://schemas.microsoft.com/office/drawing/2014/main" id="{C2CEB011-C931-6A2A-2935-309DC317006D}"/>
                </a:ext>
              </a:extLst>
            </p:cNvPr>
            <p:cNvCxnSpPr/>
            <p:nvPr/>
          </p:nvCxnSpPr>
          <p:spPr>
            <a:xfrm>
              <a:off x="4850895" y="830587"/>
              <a:ext cx="82296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34" name="Straight Connector 33">
              <a:extLst>
                <a:ext uri="{FF2B5EF4-FFF2-40B4-BE49-F238E27FC236}">
                  <a16:creationId xmlns:a16="http://schemas.microsoft.com/office/drawing/2014/main" id="{347640E7-3A28-A7EA-4872-AAC61F8E4B81}"/>
                </a:ext>
              </a:extLst>
            </p:cNvPr>
            <p:cNvCxnSpPr/>
            <p:nvPr/>
          </p:nvCxnSpPr>
          <p:spPr>
            <a:xfrm>
              <a:off x="5734641" y="806386"/>
              <a:ext cx="64008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39" name="Straight Connector 38">
              <a:extLst>
                <a:ext uri="{FF2B5EF4-FFF2-40B4-BE49-F238E27FC236}">
                  <a16:creationId xmlns:a16="http://schemas.microsoft.com/office/drawing/2014/main" id="{3FB49393-8DB9-B9E5-0444-A19B2CC9F831}"/>
                </a:ext>
              </a:extLst>
            </p:cNvPr>
            <p:cNvCxnSpPr/>
            <p:nvPr/>
          </p:nvCxnSpPr>
          <p:spPr>
            <a:xfrm>
              <a:off x="5734641" y="780301"/>
              <a:ext cx="64008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43" name="Straight Connector 42">
              <a:extLst>
                <a:ext uri="{FF2B5EF4-FFF2-40B4-BE49-F238E27FC236}">
                  <a16:creationId xmlns:a16="http://schemas.microsoft.com/office/drawing/2014/main" id="{CDCB45CD-B927-7365-825A-DF0B5B4FE77C}"/>
                </a:ext>
              </a:extLst>
            </p:cNvPr>
            <p:cNvCxnSpPr/>
            <p:nvPr/>
          </p:nvCxnSpPr>
          <p:spPr>
            <a:xfrm>
              <a:off x="5734641" y="830587"/>
              <a:ext cx="64008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47" name="Straight Connector 46">
              <a:extLst>
                <a:ext uri="{FF2B5EF4-FFF2-40B4-BE49-F238E27FC236}">
                  <a16:creationId xmlns:a16="http://schemas.microsoft.com/office/drawing/2014/main" id="{58A19B3A-1FEC-3AAF-3CC9-7C9FBCCB85F7}"/>
                </a:ext>
              </a:extLst>
            </p:cNvPr>
            <p:cNvCxnSpPr/>
            <p:nvPr/>
          </p:nvCxnSpPr>
          <p:spPr>
            <a:xfrm>
              <a:off x="6416660" y="806386"/>
              <a:ext cx="54864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51" name="Straight Connector 50">
              <a:extLst>
                <a:ext uri="{FF2B5EF4-FFF2-40B4-BE49-F238E27FC236}">
                  <a16:creationId xmlns:a16="http://schemas.microsoft.com/office/drawing/2014/main" id="{C68BD40C-223A-2B30-9159-ABF018C6F672}"/>
                </a:ext>
              </a:extLst>
            </p:cNvPr>
            <p:cNvCxnSpPr/>
            <p:nvPr/>
          </p:nvCxnSpPr>
          <p:spPr>
            <a:xfrm>
              <a:off x="6416660" y="780301"/>
              <a:ext cx="54864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55" name="Straight Connector 54">
              <a:extLst>
                <a:ext uri="{FF2B5EF4-FFF2-40B4-BE49-F238E27FC236}">
                  <a16:creationId xmlns:a16="http://schemas.microsoft.com/office/drawing/2014/main" id="{71D6E624-B59A-15D2-2456-96B94FD8C158}"/>
                </a:ext>
              </a:extLst>
            </p:cNvPr>
            <p:cNvCxnSpPr/>
            <p:nvPr/>
          </p:nvCxnSpPr>
          <p:spPr>
            <a:xfrm>
              <a:off x="6416660" y="830587"/>
              <a:ext cx="54864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56" name="Straight Connector 55">
              <a:extLst>
                <a:ext uri="{FF2B5EF4-FFF2-40B4-BE49-F238E27FC236}">
                  <a16:creationId xmlns:a16="http://schemas.microsoft.com/office/drawing/2014/main" id="{C784F05E-50B2-CCCA-04EC-236C55BB6077}"/>
                </a:ext>
              </a:extLst>
            </p:cNvPr>
            <p:cNvCxnSpPr/>
            <p:nvPr/>
          </p:nvCxnSpPr>
          <p:spPr>
            <a:xfrm>
              <a:off x="7018570" y="806386"/>
              <a:ext cx="45720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57" name="Straight Connector 56">
              <a:extLst>
                <a:ext uri="{FF2B5EF4-FFF2-40B4-BE49-F238E27FC236}">
                  <a16:creationId xmlns:a16="http://schemas.microsoft.com/office/drawing/2014/main" id="{7CA67E6A-0732-4CD4-D4CB-0205E0A75DC1}"/>
                </a:ext>
              </a:extLst>
            </p:cNvPr>
            <p:cNvCxnSpPr/>
            <p:nvPr/>
          </p:nvCxnSpPr>
          <p:spPr>
            <a:xfrm>
              <a:off x="7018570" y="780301"/>
              <a:ext cx="45720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58" name="Straight Connector 57">
              <a:extLst>
                <a:ext uri="{FF2B5EF4-FFF2-40B4-BE49-F238E27FC236}">
                  <a16:creationId xmlns:a16="http://schemas.microsoft.com/office/drawing/2014/main" id="{C5D7913D-299F-6B7B-95FE-3E6E0A4B42F7}"/>
                </a:ext>
              </a:extLst>
            </p:cNvPr>
            <p:cNvCxnSpPr/>
            <p:nvPr/>
          </p:nvCxnSpPr>
          <p:spPr>
            <a:xfrm>
              <a:off x="7018570" y="830587"/>
              <a:ext cx="45720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59" name="Straight Connector 58">
              <a:extLst>
                <a:ext uri="{FF2B5EF4-FFF2-40B4-BE49-F238E27FC236}">
                  <a16:creationId xmlns:a16="http://schemas.microsoft.com/office/drawing/2014/main" id="{7311673E-932C-72CE-6147-35FEED8A379E}"/>
                </a:ext>
              </a:extLst>
            </p:cNvPr>
            <p:cNvCxnSpPr/>
            <p:nvPr/>
          </p:nvCxnSpPr>
          <p:spPr>
            <a:xfrm>
              <a:off x="7528100" y="806386"/>
              <a:ext cx="36576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60" name="Straight Connector 59">
              <a:extLst>
                <a:ext uri="{FF2B5EF4-FFF2-40B4-BE49-F238E27FC236}">
                  <a16:creationId xmlns:a16="http://schemas.microsoft.com/office/drawing/2014/main" id="{EDBE5058-AC3A-84D4-1353-F179F6253424}"/>
                </a:ext>
              </a:extLst>
            </p:cNvPr>
            <p:cNvCxnSpPr/>
            <p:nvPr/>
          </p:nvCxnSpPr>
          <p:spPr>
            <a:xfrm>
              <a:off x="7528100" y="780301"/>
              <a:ext cx="36576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61" name="Straight Connector 60">
              <a:extLst>
                <a:ext uri="{FF2B5EF4-FFF2-40B4-BE49-F238E27FC236}">
                  <a16:creationId xmlns:a16="http://schemas.microsoft.com/office/drawing/2014/main" id="{442B0F2B-CC69-C6AC-D98C-9427A730DD93}"/>
                </a:ext>
              </a:extLst>
            </p:cNvPr>
            <p:cNvCxnSpPr/>
            <p:nvPr/>
          </p:nvCxnSpPr>
          <p:spPr>
            <a:xfrm>
              <a:off x="7528100" y="830587"/>
              <a:ext cx="36576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62" name="Straight Connector 61">
              <a:extLst>
                <a:ext uri="{FF2B5EF4-FFF2-40B4-BE49-F238E27FC236}">
                  <a16:creationId xmlns:a16="http://schemas.microsoft.com/office/drawing/2014/main" id="{EB88FBA7-10F6-051C-04FD-F04B088EDACA}"/>
                </a:ext>
              </a:extLst>
            </p:cNvPr>
            <p:cNvCxnSpPr/>
            <p:nvPr/>
          </p:nvCxnSpPr>
          <p:spPr>
            <a:xfrm>
              <a:off x="7951354" y="806386"/>
              <a:ext cx="36576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63" name="Straight Connector 62">
              <a:extLst>
                <a:ext uri="{FF2B5EF4-FFF2-40B4-BE49-F238E27FC236}">
                  <a16:creationId xmlns:a16="http://schemas.microsoft.com/office/drawing/2014/main" id="{98B495F1-252E-5142-10CF-7CD898672E8A}"/>
                </a:ext>
              </a:extLst>
            </p:cNvPr>
            <p:cNvCxnSpPr/>
            <p:nvPr/>
          </p:nvCxnSpPr>
          <p:spPr>
            <a:xfrm>
              <a:off x="7951354" y="780301"/>
              <a:ext cx="36576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64" name="Straight Connector 63">
              <a:extLst>
                <a:ext uri="{FF2B5EF4-FFF2-40B4-BE49-F238E27FC236}">
                  <a16:creationId xmlns:a16="http://schemas.microsoft.com/office/drawing/2014/main" id="{D8B76B6A-231E-1FDE-1D92-1234B1ACA846}"/>
                </a:ext>
              </a:extLst>
            </p:cNvPr>
            <p:cNvCxnSpPr/>
            <p:nvPr/>
          </p:nvCxnSpPr>
          <p:spPr>
            <a:xfrm>
              <a:off x="7951354" y="830587"/>
              <a:ext cx="36576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65" name="Straight Connector 64">
              <a:extLst>
                <a:ext uri="{FF2B5EF4-FFF2-40B4-BE49-F238E27FC236}">
                  <a16:creationId xmlns:a16="http://schemas.microsoft.com/office/drawing/2014/main" id="{77480E5F-D824-D5A6-3B5E-8E66D1BD5F75}"/>
                </a:ext>
              </a:extLst>
            </p:cNvPr>
            <p:cNvCxnSpPr/>
            <p:nvPr/>
          </p:nvCxnSpPr>
          <p:spPr>
            <a:xfrm>
              <a:off x="8361578" y="806386"/>
              <a:ext cx="27432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66" name="Straight Connector 65">
              <a:extLst>
                <a:ext uri="{FF2B5EF4-FFF2-40B4-BE49-F238E27FC236}">
                  <a16:creationId xmlns:a16="http://schemas.microsoft.com/office/drawing/2014/main" id="{F0F4DEEC-5BAD-D0CD-1F49-7281547E854D}"/>
                </a:ext>
              </a:extLst>
            </p:cNvPr>
            <p:cNvCxnSpPr/>
            <p:nvPr/>
          </p:nvCxnSpPr>
          <p:spPr>
            <a:xfrm>
              <a:off x="8361578" y="780301"/>
              <a:ext cx="27432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67" name="Straight Connector 66">
              <a:extLst>
                <a:ext uri="{FF2B5EF4-FFF2-40B4-BE49-F238E27FC236}">
                  <a16:creationId xmlns:a16="http://schemas.microsoft.com/office/drawing/2014/main" id="{48D16071-DEE2-DAD7-58B8-1D64402D0ADC}"/>
                </a:ext>
              </a:extLst>
            </p:cNvPr>
            <p:cNvCxnSpPr/>
            <p:nvPr/>
          </p:nvCxnSpPr>
          <p:spPr>
            <a:xfrm>
              <a:off x="8361578" y="830587"/>
              <a:ext cx="27432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68" name="Straight Connector 67">
              <a:extLst>
                <a:ext uri="{FF2B5EF4-FFF2-40B4-BE49-F238E27FC236}">
                  <a16:creationId xmlns:a16="http://schemas.microsoft.com/office/drawing/2014/main" id="{AA190C61-7FDE-AE8E-4502-7D9FF756638A}"/>
                </a:ext>
              </a:extLst>
            </p:cNvPr>
            <p:cNvCxnSpPr/>
            <p:nvPr/>
          </p:nvCxnSpPr>
          <p:spPr>
            <a:xfrm>
              <a:off x="8696056" y="806386"/>
              <a:ext cx="18288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69" name="Straight Connector 68">
              <a:extLst>
                <a:ext uri="{FF2B5EF4-FFF2-40B4-BE49-F238E27FC236}">
                  <a16:creationId xmlns:a16="http://schemas.microsoft.com/office/drawing/2014/main" id="{453F86B5-0BC1-4938-52C9-6120C1157ACA}"/>
                </a:ext>
              </a:extLst>
            </p:cNvPr>
            <p:cNvCxnSpPr/>
            <p:nvPr/>
          </p:nvCxnSpPr>
          <p:spPr>
            <a:xfrm>
              <a:off x="8696056" y="780301"/>
              <a:ext cx="18288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70" name="Straight Connector 69">
              <a:extLst>
                <a:ext uri="{FF2B5EF4-FFF2-40B4-BE49-F238E27FC236}">
                  <a16:creationId xmlns:a16="http://schemas.microsoft.com/office/drawing/2014/main" id="{6C0A5366-1E78-765B-BE10-F53126350016}"/>
                </a:ext>
              </a:extLst>
            </p:cNvPr>
            <p:cNvCxnSpPr/>
            <p:nvPr/>
          </p:nvCxnSpPr>
          <p:spPr>
            <a:xfrm>
              <a:off x="8696056" y="830587"/>
              <a:ext cx="18288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cxnSp>
          <p:nvCxnSpPr>
            <p:cNvPr id="71" name="Straight Connector 70">
              <a:extLst>
                <a:ext uri="{FF2B5EF4-FFF2-40B4-BE49-F238E27FC236}">
                  <a16:creationId xmlns:a16="http://schemas.microsoft.com/office/drawing/2014/main" id="{EB1F18EE-83B8-85AD-2DFA-F591EF2EE625}"/>
                </a:ext>
              </a:extLst>
            </p:cNvPr>
            <p:cNvCxnSpPr/>
            <p:nvPr/>
          </p:nvCxnSpPr>
          <p:spPr>
            <a:xfrm>
              <a:off x="8930280" y="806386"/>
              <a:ext cx="9144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72" name="Straight Connector 71">
              <a:extLst>
                <a:ext uri="{FF2B5EF4-FFF2-40B4-BE49-F238E27FC236}">
                  <a16:creationId xmlns:a16="http://schemas.microsoft.com/office/drawing/2014/main" id="{00170694-FDF8-E932-43B4-22D87F6547F2}"/>
                </a:ext>
              </a:extLst>
            </p:cNvPr>
            <p:cNvCxnSpPr/>
            <p:nvPr/>
          </p:nvCxnSpPr>
          <p:spPr>
            <a:xfrm>
              <a:off x="8930280" y="780301"/>
              <a:ext cx="9144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73" name="Straight Connector 72">
              <a:extLst>
                <a:ext uri="{FF2B5EF4-FFF2-40B4-BE49-F238E27FC236}">
                  <a16:creationId xmlns:a16="http://schemas.microsoft.com/office/drawing/2014/main" id="{476389CD-E6D1-1076-513D-FBE2F33D3220}"/>
                </a:ext>
              </a:extLst>
            </p:cNvPr>
            <p:cNvCxnSpPr/>
            <p:nvPr/>
          </p:nvCxnSpPr>
          <p:spPr>
            <a:xfrm>
              <a:off x="8930280" y="830587"/>
              <a:ext cx="91440" cy="0"/>
            </a:xfrm>
            <a:prstGeom prst="line">
              <a:avLst/>
            </a:prstGeom>
            <a:ln w="28575">
              <a:solidFill>
                <a:srgbClr val="0033CD"/>
              </a:solidFill>
            </a:ln>
            <a:effectLst/>
          </p:spPr>
          <p:style>
            <a:lnRef idx="3">
              <a:schemeClr val="accent4"/>
            </a:lnRef>
            <a:fillRef idx="0">
              <a:schemeClr val="accent4"/>
            </a:fillRef>
            <a:effectRef idx="2">
              <a:schemeClr val="accent4"/>
            </a:effectRef>
            <a:fontRef idx="minor">
              <a:schemeClr val="tx1"/>
            </a:fontRef>
          </p:style>
        </p:cxnSp>
      </p:grpSp>
      <p:sp>
        <p:nvSpPr>
          <p:cNvPr id="74" name="TextBox 73">
            <a:extLst>
              <a:ext uri="{FF2B5EF4-FFF2-40B4-BE49-F238E27FC236}">
                <a16:creationId xmlns:a16="http://schemas.microsoft.com/office/drawing/2014/main" id="{2B228192-0C87-EAD8-FA7F-42E6467793C6}"/>
              </a:ext>
            </a:extLst>
          </p:cNvPr>
          <p:cNvSpPr txBox="1"/>
          <p:nvPr userDrawn="1"/>
        </p:nvSpPr>
        <p:spPr>
          <a:xfrm>
            <a:off x="3825642" y="4075"/>
            <a:ext cx="1492716" cy="307777"/>
          </a:xfrm>
          <a:prstGeom prst="rect">
            <a:avLst/>
          </a:prstGeom>
          <a:noFill/>
        </p:spPr>
        <p:txBody>
          <a:bodyPr wrap="none" rtlCol="0">
            <a:spAutoFit/>
          </a:bodyPr>
          <a:lstStyle/>
          <a:p>
            <a:pPr algn="ctr"/>
            <a:r>
              <a:rPr lang="en-US" sz="1400" dirty="0">
                <a:solidFill>
                  <a:schemeClr val="tx1"/>
                </a:solidFill>
                <a:latin typeface=" Arial"/>
              </a:rPr>
              <a:t>UNCLASSIFIED</a:t>
            </a:r>
          </a:p>
        </p:txBody>
      </p:sp>
      <p:pic>
        <p:nvPicPr>
          <p:cNvPr id="75" name="Picture 74">
            <a:extLst>
              <a:ext uri="{FF2B5EF4-FFF2-40B4-BE49-F238E27FC236}">
                <a16:creationId xmlns:a16="http://schemas.microsoft.com/office/drawing/2014/main" id="{B7C28782-8464-8BA5-7023-344B81FF27A6}"/>
              </a:ext>
            </a:extLst>
          </p:cNvPr>
          <p:cNvPicPr>
            <a:picLocks noChangeAspect="1"/>
          </p:cNvPicPr>
          <p:nvPr userDrawn="1"/>
        </p:nvPicPr>
        <p:blipFill rotWithShape="1">
          <a:blip r:embed="rId10"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207671" y="-37085"/>
            <a:ext cx="880000" cy="930205"/>
          </a:xfrm>
          <a:prstGeom prst="rect">
            <a:avLst/>
          </a:prstGeom>
          <a:effectLst>
            <a:outerShdw blurRad="50800" dist="38100" dir="2700000" algn="tl" rotWithShape="0">
              <a:prstClr val="black">
                <a:alpha val="40000"/>
              </a:prstClr>
            </a:outerShdw>
          </a:effectLst>
        </p:spPr>
      </p:pic>
      <p:pic>
        <p:nvPicPr>
          <p:cNvPr id="76" name="Content Placeholder 7" descr="Logo&#10;&#10;Description automatically generated">
            <a:extLst>
              <a:ext uri="{FF2B5EF4-FFF2-40B4-BE49-F238E27FC236}">
                <a16:creationId xmlns:a16="http://schemas.microsoft.com/office/drawing/2014/main" id="{A0FD0E3F-B24A-5190-EB54-C69E00CCB3B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086" y="14837"/>
            <a:ext cx="617346" cy="7714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5825879"/>
      </p:ext>
    </p:extLst>
  </p:cSld>
  <p:clrMap bg1="lt1" tx1="dk1" bg2="lt2" tx2="dk2" accent1="accent1" accent2="accent2" accent3="accent3" accent4="accent4" accent5="accent5" accent6="accent6" hlink="hlink" folHlink="folHlink"/>
  <p:sldLayoutIdLst>
    <p:sldLayoutId id="2147483695" r:id="rId1"/>
    <p:sldLayoutId id="2147483687" r:id="rId2"/>
    <p:sldLayoutId id="2147483694" r:id="rId3"/>
    <p:sldLayoutId id="2147483696" r:id="rId4"/>
    <p:sldLayoutId id="2147483697" r:id="rId5"/>
  </p:sldLayoutIdLst>
  <p:txStyles>
    <p:titleStyle>
      <a:lvl1pPr algn="ctr" defTabSz="914400" rtl="0" eaLnBrk="1" latinLnBrk="0" hangingPunct="1">
        <a:spcBef>
          <a:spcPct val="0"/>
        </a:spcBef>
        <a:buNone/>
        <a:defRPr sz="3200" b="1" i="0" kern="1200">
          <a:solidFill>
            <a:schemeClr val="tx1"/>
          </a:solidFill>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hyperlink" Target="https://vlast.kz/english/" TargetMode="External"/><Relationship Id="rId13" Type="http://schemas.openxmlformats.org/officeDocument/2006/relationships/hyperlink" Target="https://cabar.asia/en/reporting-en" TargetMode="External"/><Relationship Id="rId18" Type="http://schemas.openxmlformats.org/officeDocument/2006/relationships/hyperlink" Target="https://crossroads-ca.org/" TargetMode="External"/><Relationship Id="rId26" Type="http://schemas.openxmlformats.org/officeDocument/2006/relationships/hyperlink" Target="https://www.qurium.org/alerts/under-the-hood-of-a-doppelganger/" TargetMode="External"/><Relationship Id="rId3" Type="http://schemas.openxmlformats.org/officeDocument/2006/relationships/hyperlink" Target="https://player.fm/series/majlis" TargetMode="External"/><Relationship Id="rId21" Type="http://schemas.openxmlformats.org/officeDocument/2006/relationships/hyperlink" Target="https://go.detector.media/novyny/" TargetMode="External"/><Relationship Id="rId7" Type="http://schemas.openxmlformats.org/officeDocument/2006/relationships/hyperlink" Target="https://kloop.kg/" TargetMode="External"/><Relationship Id="rId12" Type="http://schemas.openxmlformats.org/officeDocument/2006/relationships/hyperlink" Target="https://thebarentsobserver.com/en" TargetMode="External"/><Relationship Id="rId17" Type="http://schemas.openxmlformats.org/officeDocument/2006/relationships/hyperlink" Target="https://eurasianet.org/" TargetMode="External"/><Relationship Id="rId25" Type="http://schemas.openxmlformats.org/officeDocument/2006/relationships/hyperlink" Target="https://www.disinfo.eu/wp-content/uploads/2022/09/Doppelganger-1.pdf" TargetMode="External"/><Relationship Id="rId2" Type="http://schemas.openxmlformats.org/officeDocument/2006/relationships/notesSlide" Target="../notesSlides/notesSlide3.xml"/><Relationship Id="rId16" Type="http://schemas.openxmlformats.org/officeDocument/2006/relationships/hyperlink" Target="https://meduza.io/en" TargetMode="External"/><Relationship Id="rId20" Type="http://schemas.openxmlformats.org/officeDocument/2006/relationships/hyperlink" Target="https://iwpr.net/" TargetMode="External"/><Relationship Id="rId1" Type="http://schemas.openxmlformats.org/officeDocument/2006/relationships/slideLayout" Target="../slideLayouts/slideLayout4.xml"/><Relationship Id="rId6" Type="http://schemas.openxmlformats.org/officeDocument/2006/relationships/hyperlink" Target="https://player.fm/series/the-armenian-harvest" TargetMode="External"/><Relationship Id="rId11" Type="http://schemas.openxmlformats.org/officeDocument/2006/relationships/hyperlink" Target="https://istories.media/" TargetMode="External"/><Relationship Id="rId24" Type="http://schemas.openxmlformats.org/officeDocument/2006/relationships/hyperlink" Target="https://dfrlab.org/2022/09/27/russia-based-facebook-operation-targeted-europe-with-anti-ukraine-messaging/" TargetMode="External"/><Relationship Id="rId5" Type="http://schemas.openxmlformats.org/officeDocument/2006/relationships/hyperlink" Target="https://player.fm/series/the-caucasus-digest" TargetMode="External"/><Relationship Id="rId15" Type="http://schemas.openxmlformats.org/officeDocument/2006/relationships/hyperlink" Target="https://re-russia.net/en/" TargetMode="External"/><Relationship Id="rId23" Type="http://schemas.openxmlformats.org/officeDocument/2006/relationships/hyperlink" Target="https://timesca.com/" TargetMode="External"/><Relationship Id="rId28" Type="http://schemas.openxmlformats.org/officeDocument/2006/relationships/hyperlink" Target="https://www.stopfake.org/en/main/" TargetMode="External"/><Relationship Id="rId10" Type="http://schemas.openxmlformats.org/officeDocument/2006/relationships/hyperlink" Target="https://oc-media.org/" TargetMode="External"/><Relationship Id="rId19" Type="http://schemas.openxmlformats.org/officeDocument/2006/relationships/hyperlink" Target="https://jamestown.org/programs/edm/" TargetMode="External"/><Relationship Id="rId4" Type="http://schemas.openxmlformats.org/officeDocument/2006/relationships/hyperlink" Target="https://podcasts.apple.com/us/podcast/in-moscows-shadows/id1510124746" TargetMode="External"/><Relationship Id="rId9" Type="http://schemas.openxmlformats.org/officeDocument/2006/relationships/hyperlink" Target="https://fergana.ru/" TargetMode="External"/><Relationship Id="rId14" Type="http://schemas.openxmlformats.org/officeDocument/2006/relationships/hyperlink" Target="https://kyivindependent.com/" TargetMode="External"/><Relationship Id="rId22" Type="http://schemas.openxmlformats.org/officeDocument/2006/relationships/hyperlink" Target="https://en.zona.media/" TargetMode="External"/><Relationship Id="rId27" Type="http://schemas.openxmlformats.org/officeDocument/2006/relationships/hyperlink" Target="https://www.isdglobal.org/digital_dispatches/pro-kremlin-network-impersonates-legitimate-websites-and-floods-social-media-with-li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unity.apan.org/wg/tradoc-g2/fmso/m/oe-watch-articles-2-singular-format/408849" TargetMode="External"/><Relationship Id="rId2" Type="http://schemas.openxmlformats.org/officeDocument/2006/relationships/hyperlink" Target="https://www.airuniversity.af.edu/Portals/10/CASI/documents/Translations/2022-02-04%20China%20Russia%20joint%20statement%20International%20Relations%20Entering%20a%20New%20Era.pdf" TargetMode="Externa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s://doi.org/10.1057/s41311-019-00178-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oe.tradoc.army.mil/how-russia-fights/"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apan.org/wg/tradoc-g2/fmso/"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fmso.tradoc.army.mi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moore.army.mil/infantry/magazine/issues/2023/Winter/pdf/8_Grau-BartlesBreach_txt.pdf" TargetMode="External"/><Relationship Id="rId7" Type="http://schemas.openxmlformats.org/officeDocument/2006/relationships/image" Target="../media/image11.png"/><Relationship Id="rId2" Type="http://schemas.openxmlformats.org/officeDocument/2006/relationships/hyperlink" Target="https://fmso.tradoc.army.mil/2023/2023-03-24-the-evolutionary-russian-view-of-peacekeeping-as-part-of-modern-warfare-matthew-stein-update/" TargetMode="External"/><Relationship Id="rId1" Type="http://schemas.openxmlformats.org/officeDocument/2006/relationships/slideLayout" Target="../slideLayouts/slideLayout4.xml"/><Relationship Id="rId6" Type="http://schemas.openxmlformats.org/officeDocument/2006/relationships/hyperlink" Target="https://fmso.tradoc.army.mil/military-dime-research-project/"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rusmilsec.files.wordpress.com/2021/08/nss_rf_2021_eng_.pdf" TargetMode="External"/><Relationship Id="rId2" Type="http://schemas.openxmlformats.org/officeDocument/2006/relationships/hyperlink" Target="https://thailand.mid.ru/en/military-doctrine-of-the-russian-federation" TargetMode="External"/><Relationship Id="rId1" Type="http://schemas.openxmlformats.org/officeDocument/2006/relationships/slideLayout" Target="../slideLayouts/slideLayout4.xml"/><Relationship Id="rId5" Type="http://schemas.openxmlformats.org/officeDocument/2006/relationships/hyperlink" Target="https://web.archive.org/web/20100820034601/http:/archive.kremlin.ru/appears/2005/04/25/1223_type63372type63374type82634_87049.shtml" TargetMode="External"/><Relationship Id="rId4" Type="http://schemas.openxmlformats.org/officeDocument/2006/relationships/hyperlink" Target="https://webcache.googleusercontent.com/search?q=cache:AfyH_6UoeU4J:www.en.kremlin.ru/events/president/news/66181&amp;hl=en&amp;gl=us&amp;strip=1&amp;vwsrc=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conomist.com/moscowpod" TargetMode="External"/><Relationship Id="rId2" Type="http://schemas.openxmlformats.org/officeDocument/2006/relationships/hyperlink" Target="https://podcasts.apple.com/us/podcast/in-moscows-shadows/id1510124746" TargetMode="External"/><Relationship Id="rId1" Type="http://schemas.openxmlformats.org/officeDocument/2006/relationships/slideLayout" Target="../slideLayouts/slideLayout4.xml"/><Relationship Id="rId4" Type="http://schemas.openxmlformats.org/officeDocument/2006/relationships/hyperlink" Target="https://podcasts.apple.com/us/podcast/click-here/id1225077306"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rsreports.congress.gov/product/pdf/IF/IF11589" TargetMode="External"/><Relationship Id="rId3" Type="http://schemas.openxmlformats.org/officeDocument/2006/relationships/hyperlink" Target="https://ik.imagekit.io/po8th4g4eqj/prod/special-report-202207-ukraine-final-web.pdf" TargetMode="External"/><Relationship Id="rId7" Type="http://schemas.openxmlformats.org/officeDocument/2006/relationships/hyperlink" Target="https://www.foi.se/en/foi/reports/report-summary.html?reportNo=FOI-R--5479--SE" TargetMode="External"/><Relationship Id="rId2" Type="http://schemas.openxmlformats.org/officeDocument/2006/relationships/hyperlink" Target="https://rusi.org/explore-our-research/publications/commentary/russian-comms-ukraine-world-hertz" TargetMode="External"/><Relationship Id="rId1" Type="http://schemas.openxmlformats.org/officeDocument/2006/relationships/slideLayout" Target="../slideLayouts/slideLayout4.xml"/><Relationship Id="rId6" Type="http://schemas.openxmlformats.org/officeDocument/2006/relationships/hyperlink" Target="https://foi.se/rest-api/report/FOI-R--4758--SE" TargetMode="External"/><Relationship Id="rId5" Type="http://schemas.openxmlformats.org/officeDocument/2006/relationships/hyperlink" Target="https://www.cna.org/archive/CNA_Files/pdf/russian-military-strategy-core-tenets-and-operational-concepts.pdf" TargetMode="External"/><Relationship Id="rId10" Type="http://schemas.openxmlformats.org/officeDocument/2006/relationships/hyperlink" Target="https://crsreports.congress.gov/product/pdf/R/R46518" TargetMode="External"/><Relationship Id="rId4" Type="http://schemas.openxmlformats.org/officeDocument/2006/relationships/hyperlink" Target="https://static.rusi.org/SR-Russian-Air-War-Ukraine-web-final.pdf" TargetMode="External"/><Relationship Id="rId9" Type="http://schemas.openxmlformats.org/officeDocument/2006/relationships/hyperlink" Target="https://crsreports.congress.gov/product/pdf/R/R4693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3.png"/><Relationship Id="rId21" Type="http://schemas.openxmlformats.org/officeDocument/2006/relationships/image" Target="../media/image29.png"/><Relationship Id="rId7" Type="http://schemas.openxmlformats.org/officeDocument/2006/relationships/hyperlink" Target="https://www.gmfus.org/" TargetMode="External"/><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jpeg"/><Relationship Id="rId20"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hyperlink" Target="https://c4ads.org/" TargetMode="External"/><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248" y="805404"/>
            <a:ext cx="8229600" cy="3323987"/>
          </a:xfrm>
          <a:prstGeom prst="rect">
            <a:avLst/>
          </a:prstGeom>
          <a:noFill/>
          <a:effectLst/>
        </p:spPr>
        <p:txBody>
          <a:bodyPr wrap="square" rtlCol="0">
            <a:spAutoFit/>
          </a:bodyPr>
          <a:lstStyle/>
          <a:p>
            <a:pPr algn="ctr"/>
            <a:r>
              <a:rPr lang="en-US" sz="4800" b="1" spc="-300" dirty="0">
                <a:solidFill>
                  <a:srgbClr val="0070C0"/>
                </a:solidFill>
                <a:latin typeface="Bahnschrift" panose="020B0502040204020203" pitchFamily="34" charset="0"/>
                <a:cs typeface="Calibri" panose="020F0502020204030204" pitchFamily="34" charset="0"/>
              </a:rPr>
              <a:t>Resources for </a:t>
            </a:r>
          </a:p>
          <a:p>
            <a:pPr algn="ctr"/>
            <a:r>
              <a:rPr lang="en-US" sz="4800" b="1" spc="-300" dirty="0">
                <a:solidFill>
                  <a:srgbClr val="0070C0"/>
                </a:solidFill>
                <a:latin typeface="Bahnschrift" panose="020B0502040204020203" pitchFamily="34" charset="0"/>
                <a:cs typeface="Calibri" panose="020F0502020204030204" pitchFamily="34" charset="0"/>
              </a:rPr>
              <a:t>Studying Russia &amp; Central Asia</a:t>
            </a:r>
            <a:r>
              <a:rPr lang="en-US" sz="6600" b="1" spc="-300" dirty="0">
                <a:solidFill>
                  <a:srgbClr val="0070C0"/>
                </a:solidFill>
                <a:latin typeface="Bahnschrift" panose="020B0502040204020203" pitchFamily="34" charset="0"/>
                <a:cs typeface="Calibri" panose="020F0502020204030204" pitchFamily="34" charset="0"/>
              </a:rPr>
              <a:t> </a:t>
            </a:r>
          </a:p>
          <a:p>
            <a:pPr algn="ctr"/>
            <a:endParaRPr lang="en-US" sz="3600" b="1" spc="-300" dirty="0">
              <a:solidFill>
                <a:srgbClr val="DE2910"/>
              </a:solidFill>
              <a:latin typeface="Bahnschrift" panose="020B0502040204020203" pitchFamily="34" charset="0"/>
              <a:cs typeface="Calibri" panose="020F0502020204030204" pitchFamily="34" charset="0"/>
            </a:endParaRPr>
          </a:p>
          <a:p>
            <a:endParaRPr lang="en-US" sz="6000" b="1" spc="-300" dirty="0">
              <a:solidFill>
                <a:srgbClr val="DE2910"/>
              </a:solidFill>
              <a:latin typeface="Bahnschrift" panose="020B0502040204020203" pitchFamily="34" charset="0"/>
              <a:cs typeface="Calibri" panose="020F0502020204030204" pitchFamily="34" charset="0"/>
            </a:endParaRPr>
          </a:p>
        </p:txBody>
      </p:sp>
      <p:sp>
        <p:nvSpPr>
          <p:cNvPr id="7" name="TextBox 6">
            <a:extLst>
              <a:ext uri="{FF2B5EF4-FFF2-40B4-BE49-F238E27FC236}">
                <a16:creationId xmlns:a16="http://schemas.microsoft.com/office/drawing/2014/main" id="{B0E39E39-3CA9-79D5-8775-3E6DD2F4AA6E}"/>
              </a:ext>
            </a:extLst>
          </p:cNvPr>
          <p:cNvSpPr txBox="1"/>
          <p:nvPr/>
        </p:nvSpPr>
        <p:spPr>
          <a:xfrm>
            <a:off x="274320" y="4470126"/>
            <a:ext cx="5135880" cy="646331"/>
          </a:xfrm>
          <a:prstGeom prst="rect">
            <a:avLst/>
          </a:prstGeom>
          <a:noFill/>
        </p:spPr>
        <p:txBody>
          <a:bodyPr wrap="square">
            <a:spAutoFit/>
          </a:bodyPr>
          <a:lstStyle/>
          <a:p>
            <a:pPr marL="0" indent="0">
              <a:buNone/>
            </a:pPr>
            <a:r>
              <a:rPr lang="en-US" b="1" dirty="0">
                <a:latin typeface="Arial" panose="020B0604020202020204" pitchFamily="34" charset="0"/>
                <a:cs typeface="Arial" panose="020B0604020202020204" pitchFamily="34" charset="0"/>
              </a:rPr>
              <a:t>Peter Wood &amp; Lionel Beehner</a:t>
            </a:r>
          </a:p>
          <a:p>
            <a:pPr marL="0" indent="0">
              <a:buNone/>
            </a:pPr>
            <a:r>
              <a:rPr lang="en-US" sz="1800" dirty="0">
                <a:latin typeface="Arial" panose="020B0604020202020204" pitchFamily="34" charset="0"/>
                <a:cs typeface="Arial" panose="020B0604020202020204" pitchFamily="34" charset="0"/>
              </a:rPr>
              <a:t>TRADOC G-2 – Foreign Military Studies Office</a:t>
            </a:r>
          </a:p>
        </p:txBody>
      </p:sp>
      <p:sp>
        <p:nvSpPr>
          <p:cNvPr id="3" name="TextBox 2">
            <a:extLst>
              <a:ext uri="{FF2B5EF4-FFF2-40B4-BE49-F238E27FC236}">
                <a16:creationId xmlns:a16="http://schemas.microsoft.com/office/drawing/2014/main" id="{007D264D-4713-A4A6-DE3D-14E9A34D4B74}"/>
              </a:ext>
            </a:extLst>
          </p:cNvPr>
          <p:cNvSpPr txBox="1"/>
          <p:nvPr/>
        </p:nvSpPr>
        <p:spPr>
          <a:xfrm>
            <a:off x="265528" y="5057852"/>
            <a:ext cx="4038863" cy="523220"/>
          </a:xfrm>
          <a:prstGeom prst="rect">
            <a:avLst/>
          </a:prstGeom>
          <a:noFill/>
        </p:spPr>
        <p:txBody>
          <a:bodyPr wrap="none" rtlCol="0">
            <a:spAutoFit/>
          </a:bodyPr>
          <a:lstStyle/>
          <a:p>
            <a:r>
              <a:rPr lang="en-US" sz="1400" dirty="0"/>
              <a:t>This briefing is UNCLASSIFIED</a:t>
            </a:r>
          </a:p>
          <a:p>
            <a:r>
              <a:rPr lang="en-US" sz="1400" dirty="0"/>
              <a:t>Approved for public release. Distribution is unlimited</a:t>
            </a:r>
          </a:p>
        </p:txBody>
      </p:sp>
      <p:sp>
        <p:nvSpPr>
          <p:cNvPr id="8" name="TextBox 7">
            <a:extLst>
              <a:ext uri="{FF2B5EF4-FFF2-40B4-BE49-F238E27FC236}">
                <a16:creationId xmlns:a16="http://schemas.microsoft.com/office/drawing/2014/main" id="{0225695F-16E7-E340-323B-0161C718014E}"/>
              </a:ext>
            </a:extLst>
          </p:cNvPr>
          <p:cNvSpPr txBox="1"/>
          <p:nvPr/>
        </p:nvSpPr>
        <p:spPr>
          <a:xfrm>
            <a:off x="274320" y="5708544"/>
            <a:ext cx="8605456" cy="646331"/>
          </a:xfrm>
          <a:prstGeom prst="rect">
            <a:avLst/>
          </a:prstGeom>
          <a:solidFill>
            <a:srgbClr val="FFFF00"/>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*Note that this is a study tool. Inclusion of a source does not imply USG or DOD endorsement of an entity’s views</a:t>
            </a:r>
          </a:p>
        </p:txBody>
      </p:sp>
      <p:pic>
        <p:nvPicPr>
          <p:cNvPr id="4" name="Picture 3">
            <a:extLst>
              <a:ext uri="{FF2B5EF4-FFF2-40B4-BE49-F238E27FC236}">
                <a16:creationId xmlns:a16="http://schemas.microsoft.com/office/drawing/2014/main" id="{2B0112B4-A6C8-37B0-F27E-4B1898106081}"/>
              </a:ext>
            </a:extLst>
          </p:cNvPr>
          <p:cNvPicPr>
            <a:picLocks noChangeAspect="1"/>
          </p:cNvPicPr>
          <p:nvPr/>
        </p:nvPicPr>
        <p:blipFill rotWithShape="1">
          <a:blip r:embed="rId3"/>
          <a:srcRect b="3829"/>
          <a:stretch/>
        </p:blipFill>
        <p:spPr>
          <a:xfrm>
            <a:off x="3658023" y="2866776"/>
            <a:ext cx="1838050" cy="126261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12EC865-D759-245C-C797-ACB76F4A7C80}"/>
              </a:ext>
            </a:extLst>
          </p:cNvPr>
          <p:cNvSpPr txBox="1"/>
          <p:nvPr/>
        </p:nvSpPr>
        <p:spPr>
          <a:xfrm>
            <a:off x="6583680" y="4747125"/>
            <a:ext cx="2255520" cy="369332"/>
          </a:xfrm>
          <a:prstGeom prst="rect">
            <a:avLst/>
          </a:prstGeom>
          <a:noFill/>
        </p:spPr>
        <p:txBody>
          <a:bodyPr wrap="square">
            <a:spAutoFit/>
          </a:bodyPr>
          <a:lstStyle/>
          <a:p>
            <a:pPr marL="0" indent="0" algn="r">
              <a:buNone/>
            </a:pPr>
            <a:r>
              <a:rPr lang="en-US" dirty="0">
                <a:latin typeface="Arial" panose="020B0604020202020204" pitchFamily="34" charset="0"/>
                <a:cs typeface="Arial" panose="020B0604020202020204" pitchFamily="34" charset="0"/>
              </a:rPr>
              <a:t>29</a:t>
            </a:r>
            <a:r>
              <a:rPr lang="en-US" sz="1800" dirty="0">
                <a:latin typeface="Arial" panose="020B0604020202020204" pitchFamily="34" charset="0"/>
                <a:cs typeface="Arial" panose="020B0604020202020204" pitchFamily="34" charset="0"/>
              </a:rPr>
              <a:t> April 2024</a:t>
            </a:r>
          </a:p>
        </p:txBody>
      </p:sp>
    </p:spTree>
    <p:extLst>
      <p:ext uri="{BB962C8B-B14F-4D97-AF65-F5344CB8AC3E}">
        <p14:creationId xmlns:p14="http://schemas.microsoft.com/office/powerpoint/2010/main" val="419834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11FAB-DCD3-44E7-884C-1A02FB3F7683}"/>
              </a:ext>
            </a:extLst>
          </p:cNvPr>
          <p:cNvSpPr txBox="1"/>
          <p:nvPr/>
        </p:nvSpPr>
        <p:spPr>
          <a:xfrm>
            <a:off x="1447800" y="5601367"/>
            <a:ext cx="2315057" cy="307777"/>
          </a:xfrm>
          <a:prstGeom prst="rect">
            <a:avLst/>
          </a:prstGeom>
          <a:noFill/>
        </p:spPr>
        <p:txBody>
          <a:bodyPr wrap="none" rtlCol="0">
            <a:spAutoFit/>
          </a:bodyPr>
          <a:lstStyle/>
          <a:p>
            <a:r>
              <a:rPr lang="en-US" sz="1400" dirty="0">
                <a:solidFill>
                  <a:schemeClr val="bg1"/>
                </a:solidFill>
              </a:rPr>
              <a:t>This briefing is UNCLASSIFIED</a:t>
            </a:r>
          </a:p>
        </p:txBody>
      </p:sp>
      <p:sp>
        <p:nvSpPr>
          <p:cNvPr id="6" name="Title 1">
            <a:extLst>
              <a:ext uri="{FF2B5EF4-FFF2-40B4-BE49-F238E27FC236}">
                <a16:creationId xmlns:a16="http://schemas.microsoft.com/office/drawing/2014/main" id="{758DE914-5D3E-B19A-CEAA-1DAF5B1FF1CF}"/>
              </a:ext>
            </a:extLst>
          </p:cNvPr>
          <p:cNvSpPr txBox="1">
            <a:spLocks/>
          </p:cNvSpPr>
          <p:nvPr/>
        </p:nvSpPr>
        <p:spPr>
          <a:xfrm>
            <a:off x="1571826" y="278804"/>
            <a:ext cx="5935865"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latin typeface="Arial" panose="020B0604020202020204" pitchFamily="34" charset="0"/>
                <a:cs typeface="Arial" panose="020B0604020202020204" pitchFamily="34" charset="0"/>
              </a:rPr>
              <a:t>Media Sources</a:t>
            </a:r>
            <a:endParaRPr lang="en-US" sz="3200" b="1" dirty="0">
              <a:latin typeface="Arial" panose="020B0604020202020204" pitchFamily="34" charset="0"/>
              <a:cs typeface="Arial" panose="020B0604020202020204" pitchFamily="34" charset="0"/>
            </a:endParaRPr>
          </a:p>
        </p:txBody>
      </p:sp>
      <p:sp>
        <p:nvSpPr>
          <p:cNvPr id="7" name="Google Shape;105;p20">
            <a:extLst>
              <a:ext uri="{FF2B5EF4-FFF2-40B4-BE49-F238E27FC236}">
                <a16:creationId xmlns:a16="http://schemas.microsoft.com/office/drawing/2014/main" id="{63068B66-5EDF-452B-BF56-244BDAA7B039}"/>
              </a:ext>
            </a:extLst>
          </p:cNvPr>
          <p:cNvSpPr txBox="1">
            <a:spLocks/>
          </p:cNvSpPr>
          <p:nvPr/>
        </p:nvSpPr>
        <p:spPr>
          <a:xfrm>
            <a:off x="311700" y="892350"/>
            <a:ext cx="4473660" cy="5274770"/>
          </a:xfrm>
          <a:prstGeom prst="rect">
            <a:avLst/>
          </a:prstGeom>
        </p:spPr>
        <p:txBody>
          <a:bodyPr spcFirstLastPara="1" wrap="square" lIns="91425" tIns="91425" rIns="91425" bIns="91425" anchor="t" anchorCtr="0">
            <a:noAutofit/>
          </a:bodyPr>
          <a:lstStyle>
            <a:lvl1pPr marL="0" indent="0" algn="ctr" defTabSz="914400" rtl="0" eaLnBrk="1" latinLnBrk="0" hangingPunct="1">
              <a:spcBef>
                <a:spcPct val="20000"/>
              </a:spcBef>
              <a:buFont typeface="Wingdings" pitchFamily="2" charset="2"/>
              <a:buNone/>
              <a:defRPr sz="1800" kern="1200">
                <a:solidFill>
                  <a:schemeClr val="tx1"/>
                </a:solidFill>
                <a:latin typeface="Arial" pitchFamily="34" charset="0"/>
                <a:ea typeface="+mn-ea"/>
                <a:cs typeface="Arial" pitchFamily="34" charset="0"/>
              </a:defRPr>
            </a:lvl1pPr>
            <a:lvl2pPr marL="342900" indent="0" algn="ctr" defTabSz="914400" rtl="0" eaLnBrk="1" latinLnBrk="0" hangingPunct="1">
              <a:spcBef>
                <a:spcPct val="20000"/>
              </a:spcBef>
              <a:buFont typeface="Wingdings" pitchFamily="2" charset="2"/>
              <a:buNone/>
              <a:defRPr sz="1500" kern="1200">
                <a:solidFill>
                  <a:schemeClr val="tx1"/>
                </a:solidFill>
                <a:latin typeface="Arial" pitchFamily="34" charset="0"/>
                <a:ea typeface="+mn-ea"/>
                <a:cs typeface="Arial" pitchFamily="34" charset="0"/>
              </a:defRPr>
            </a:lvl2pPr>
            <a:lvl3pPr marL="685800" indent="0" algn="ctr" defTabSz="914400" rtl="0" eaLnBrk="1" latinLnBrk="0" hangingPunct="1">
              <a:spcBef>
                <a:spcPct val="20000"/>
              </a:spcBef>
              <a:buFont typeface="Wingdings" pitchFamily="2" charset="2"/>
              <a:buNone/>
              <a:defRPr sz="1350" kern="1200">
                <a:solidFill>
                  <a:schemeClr val="tx1"/>
                </a:solidFill>
                <a:latin typeface="Arial" pitchFamily="34" charset="0"/>
                <a:ea typeface="+mn-ea"/>
                <a:cs typeface="Arial" pitchFamily="34" charset="0"/>
              </a:defRPr>
            </a:lvl3pPr>
            <a:lvl4pPr marL="1028700" indent="0" algn="ctr" defTabSz="914400" rtl="0" eaLnBrk="1" latinLnBrk="0" hangingPunct="1">
              <a:spcBef>
                <a:spcPct val="20000"/>
              </a:spcBef>
              <a:buFont typeface="Wingdings" pitchFamily="2" charset="2"/>
              <a:buNone/>
              <a:defRPr sz="1200" kern="1200">
                <a:solidFill>
                  <a:schemeClr val="tx1"/>
                </a:solidFill>
                <a:latin typeface="Arial" pitchFamily="34" charset="0"/>
                <a:ea typeface="+mn-ea"/>
                <a:cs typeface="Arial" pitchFamily="34" charset="0"/>
              </a:defRPr>
            </a:lvl4pPr>
            <a:lvl5pPr marL="1371600" indent="0" algn="ctr" defTabSz="914400" rtl="0" eaLnBrk="1" latinLnBrk="0" hangingPunct="1">
              <a:spcBef>
                <a:spcPct val="20000"/>
              </a:spcBef>
              <a:buFont typeface="Wingdings" pitchFamily="2" charset="2"/>
              <a:buNone/>
              <a:defRPr sz="1200" kern="1200">
                <a:solidFill>
                  <a:schemeClr val="tx1"/>
                </a:solidFill>
                <a:latin typeface="Arial" pitchFamily="34" charset="0"/>
                <a:ea typeface="+mn-ea"/>
                <a:cs typeface="Arial" pitchFamily="34" charset="0"/>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139700" algn="l"/>
            <a:r>
              <a:rPr lang="en-US" u="sng" dirty="0"/>
              <a:t>Podcasts</a:t>
            </a:r>
          </a:p>
          <a:p>
            <a:pPr marL="285750" indent="-285750" algn="l">
              <a:buFont typeface="Arial" panose="020B0604020202020204" pitchFamily="34" charset="0"/>
              <a:buChar char="•"/>
            </a:pPr>
            <a:r>
              <a:rPr lang="en-US" dirty="0">
                <a:hlinkClick r:id="rId3"/>
              </a:rPr>
              <a:t>RFE/RL’s “Majlis”</a:t>
            </a:r>
            <a:endParaRPr lang="en-US" dirty="0"/>
          </a:p>
          <a:p>
            <a:pPr marL="285750" indent="-285750" algn="l">
              <a:buFont typeface="Arial" panose="020B0604020202020204" pitchFamily="34" charset="0"/>
              <a:buChar char="•"/>
            </a:pPr>
            <a:r>
              <a:rPr lang="en-US" dirty="0">
                <a:hlinkClick r:id="rId4"/>
              </a:rPr>
              <a:t>Mark </a:t>
            </a:r>
            <a:r>
              <a:rPr lang="en-US" dirty="0" err="1">
                <a:hlinkClick r:id="rId4"/>
              </a:rPr>
              <a:t>Galeotti</a:t>
            </a:r>
            <a:r>
              <a:rPr lang="en-US" dirty="0">
                <a:hlinkClick r:id="rId4"/>
              </a:rPr>
              <a:t> “In Moscow’s Shadows”</a:t>
            </a:r>
            <a:endParaRPr lang="en-US" dirty="0"/>
          </a:p>
          <a:p>
            <a:pPr marL="285750" indent="-285750" algn="l">
              <a:buFont typeface="Arial" panose="020B0604020202020204" pitchFamily="34" charset="0"/>
              <a:buChar char="•"/>
            </a:pPr>
            <a:r>
              <a:rPr lang="en-US" dirty="0">
                <a:hlinkClick r:id="rId5"/>
              </a:rPr>
              <a:t>The Caucasus Digest - OC Media </a:t>
            </a:r>
            <a:endParaRPr lang="en-US" dirty="0"/>
          </a:p>
          <a:p>
            <a:pPr marL="285750" indent="-285750" algn="l">
              <a:buFont typeface="Arial" panose="020B0604020202020204" pitchFamily="34" charset="0"/>
              <a:buChar char="•"/>
            </a:pPr>
            <a:r>
              <a:rPr lang="en-US" dirty="0">
                <a:hlinkClick r:id="rId6"/>
              </a:rPr>
              <a:t>The Armenian Harvest</a:t>
            </a:r>
            <a:endParaRPr lang="en-US" dirty="0"/>
          </a:p>
          <a:p>
            <a:pPr marL="139700" algn="l"/>
            <a:endParaRPr lang="en-US" dirty="0"/>
          </a:p>
          <a:p>
            <a:pPr marL="139700" algn="l"/>
            <a:r>
              <a:rPr lang="en-US" u="sng" dirty="0"/>
              <a:t>Independent local media</a:t>
            </a:r>
          </a:p>
          <a:p>
            <a:pPr marL="285750" indent="-285750" algn="l">
              <a:buFont typeface="Arial" panose="020B0604020202020204" pitchFamily="34" charset="0"/>
              <a:buChar char="•"/>
            </a:pPr>
            <a:r>
              <a:rPr lang="en-US" dirty="0" err="1">
                <a:hlinkClick r:id="rId7"/>
              </a:rPr>
              <a:t>Kloop</a:t>
            </a:r>
            <a:r>
              <a:rPr lang="en-US" dirty="0">
                <a:hlinkClick r:id="rId7"/>
              </a:rPr>
              <a:t> (Kyrgyzstan)</a:t>
            </a:r>
            <a:endParaRPr lang="en-US" dirty="0"/>
          </a:p>
          <a:p>
            <a:pPr marL="285750" indent="-285750" algn="l">
              <a:buFont typeface="Arial" panose="020B0604020202020204" pitchFamily="34" charset="0"/>
              <a:buChar char="•"/>
            </a:pPr>
            <a:r>
              <a:rPr lang="en-US" dirty="0" err="1">
                <a:hlinkClick r:id="rId8"/>
              </a:rPr>
              <a:t>Vlast</a:t>
            </a:r>
            <a:r>
              <a:rPr lang="en-US" dirty="0">
                <a:hlinkClick r:id="rId8"/>
              </a:rPr>
              <a:t> (Kazakhstan)</a:t>
            </a:r>
            <a:endParaRPr lang="en-US" dirty="0"/>
          </a:p>
          <a:p>
            <a:pPr marL="285750" indent="-285750" algn="l">
              <a:buFont typeface="Arial" panose="020B0604020202020204" pitchFamily="34" charset="0"/>
              <a:buChar char="•"/>
            </a:pPr>
            <a:r>
              <a:rPr lang="en-US" dirty="0">
                <a:hlinkClick r:id="rId9"/>
              </a:rPr>
              <a:t>Fergana News (Uzbekistan)</a:t>
            </a:r>
            <a:endParaRPr lang="en-US" dirty="0"/>
          </a:p>
          <a:p>
            <a:pPr marL="285750" indent="-285750" algn="l">
              <a:buFont typeface="Arial" panose="020B0604020202020204" pitchFamily="34" charset="0"/>
              <a:buChar char="•"/>
            </a:pPr>
            <a:r>
              <a:rPr lang="en-US" dirty="0">
                <a:hlinkClick r:id="rId10"/>
              </a:rPr>
              <a:t>OC-Media (Southern Caucasus)</a:t>
            </a:r>
            <a:endParaRPr lang="en-US" dirty="0"/>
          </a:p>
          <a:p>
            <a:pPr marL="285750" indent="-285750" algn="l">
              <a:buFont typeface="Arial" panose="020B0604020202020204" pitchFamily="34" charset="0"/>
              <a:buChar char="•"/>
            </a:pPr>
            <a:r>
              <a:rPr lang="en-US" dirty="0">
                <a:hlinkClick r:id="rId11"/>
              </a:rPr>
              <a:t>I-Stories Media (Russia/CA)</a:t>
            </a:r>
            <a:endParaRPr lang="en-US" dirty="0"/>
          </a:p>
          <a:p>
            <a:pPr marL="285750" indent="-285750" algn="l">
              <a:buFont typeface="Arial" panose="020B0604020202020204" pitchFamily="34" charset="0"/>
              <a:buChar char="•"/>
            </a:pPr>
            <a:r>
              <a:rPr lang="en-US" dirty="0">
                <a:hlinkClick r:id="rId12"/>
              </a:rPr>
              <a:t>Barents Observer (Baltics)</a:t>
            </a:r>
            <a:endParaRPr lang="en-US" dirty="0"/>
          </a:p>
          <a:p>
            <a:pPr marL="285750" indent="-285750" algn="l">
              <a:buFont typeface="Arial" panose="020B0604020202020204" pitchFamily="34" charset="0"/>
              <a:buChar char="•"/>
            </a:pPr>
            <a:r>
              <a:rPr lang="en-US" dirty="0">
                <a:hlinkClick r:id="rId13"/>
              </a:rPr>
              <a:t>CABAR</a:t>
            </a:r>
            <a:r>
              <a:rPr lang="en-US" dirty="0"/>
              <a:t> (Central Asia)</a:t>
            </a:r>
          </a:p>
          <a:p>
            <a:pPr marL="285750" indent="-285750" algn="l">
              <a:buFont typeface="Arial" panose="020B0604020202020204" pitchFamily="34" charset="0"/>
              <a:buChar char="•"/>
            </a:pPr>
            <a:r>
              <a:rPr lang="en-US" dirty="0">
                <a:hlinkClick r:id="rId14"/>
              </a:rPr>
              <a:t>Kyiv Independent (Ukraine)</a:t>
            </a:r>
            <a:endParaRPr lang="en-US" dirty="0"/>
          </a:p>
          <a:p>
            <a:pPr marL="285750" indent="-285750" algn="l">
              <a:buFont typeface="Arial" panose="020B0604020202020204" pitchFamily="34" charset="0"/>
              <a:buChar char="•"/>
            </a:pPr>
            <a:r>
              <a:rPr lang="en-US" dirty="0">
                <a:hlinkClick r:id="rId15"/>
              </a:rPr>
              <a:t>Re-Russia.net</a:t>
            </a:r>
            <a:r>
              <a:rPr lang="en-US" dirty="0"/>
              <a:t> (Russia)</a:t>
            </a:r>
          </a:p>
          <a:p>
            <a:endParaRPr lang="en-US" dirty="0"/>
          </a:p>
          <a:p>
            <a:endParaRPr lang="en-US" dirty="0"/>
          </a:p>
          <a:p>
            <a:pPr algn="l">
              <a:spcBef>
                <a:spcPts val="0"/>
              </a:spcBef>
            </a:pPr>
            <a:endParaRPr lang="en-US" dirty="0"/>
          </a:p>
          <a:p>
            <a:pPr marL="457200" algn="l">
              <a:spcBef>
                <a:spcPts val="0"/>
              </a:spcBef>
            </a:pPr>
            <a:endParaRPr lang="en-US" dirty="0"/>
          </a:p>
          <a:p>
            <a:pPr algn="l">
              <a:spcBef>
                <a:spcPts val="0"/>
              </a:spcBef>
            </a:pPr>
            <a:endParaRPr lang="en-US" b="1" dirty="0"/>
          </a:p>
        </p:txBody>
      </p:sp>
      <p:sp>
        <p:nvSpPr>
          <p:cNvPr id="9" name="TextBox 8">
            <a:extLst>
              <a:ext uri="{FF2B5EF4-FFF2-40B4-BE49-F238E27FC236}">
                <a16:creationId xmlns:a16="http://schemas.microsoft.com/office/drawing/2014/main" id="{F4578561-576B-FBC8-A18B-67BFFD788842}"/>
              </a:ext>
            </a:extLst>
          </p:cNvPr>
          <p:cNvSpPr txBox="1"/>
          <p:nvPr/>
        </p:nvSpPr>
        <p:spPr>
          <a:xfrm>
            <a:off x="4572000" y="1170551"/>
            <a:ext cx="4693920" cy="2585323"/>
          </a:xfrm>
          <a:prstGeom prst="rect">
            <a:avLst/>
          </a:prstGeom>
          <a:noFill/>
        </p:spPr>
        <p:txBody>
          <a:bodyPr wrap="square">
            <a:spAutoFit/>
          </a:bodyPr>
          <a:lstStyle/>
          <a:p>
            <a:pPr marL="139700"/>
            <a:r>
              <a:rPr lang="en-US" u="sng" dirty="0">
                <a:latin typeface="Arial" panose="020B0604020202020204" pitchFamily="34" charset="0"/>
                <a:cs typeface="Arial" panose="020B0604020202020204" pitchFamily="34" charset="0"/>
              </a:rPr>
              <a:t>Other News/NGOs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6"/>
              </a:rPr>
              <a:t>Meduza</a:t>
            </a:r>
            <a:endParaRPr lang="en-US" dirty="0">
              <a:latin typeface="Arial" panose="020B0604020202020204" pitchFamily="34" charset="0"/>
              <a:cs typeface="Arial" panose="020B0604020202020204" pitchFamily="34" charset="0"/>
              <a:hlinkClick r:id="rId17"/>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7"/>
              </a:rPr>
              <a:t>EurasiaNet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8"/>
              </a:rPr>
              <a:t>Crossroads Central Asia</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9"/>
              </a:rPr>
              <a:t>Jamestown Eurasia Daily Monitor</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0"/>
              </a:rPr>
              <a:t>IWPR</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1"/>
              </a:rPr>
              <a:t>Detector Media</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2"/>
              </a:rPr>
              <a:t>Media Zona</a:t>
            </a:r>
            <a:r>
              <a:rPr lang="en-US" dirty="0">
                <a:latin typeface="Arial" panose="020B0604020202020204" pitchFamily="34" charset="0"/>
                <a:cs typeface="Arial" panose="020B0604020202020204" pitchFamily="34" charset="0"/>
              </a:rPr>
              <a:t> (anti-war blog)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3"/>
              </a:rPr>
              <a:t>The Times of Central Asia </a:t>
            </a:r>
            <a:r>
              <a:rPr lang="en-US" dirty="0">
                <a:latin typeface="Arial" panose="020B0604020202020204" pitchFamily="34" charset="0"/>
                <a:cs typeface="Arial" panose="020B0604020202020204" pitchFamily="34" charset="0"/>
              </a:rPr>
              <a:t>(business)</a:t>
            </a:r>
          </a:p>
        </p:txBody>
      </p:sp>
      <p:sp>
        <p:nvSpPr>
          <p:cNvPr id="13" name="TextBox 12">
            <a:extLst>
              <a:ext uri="{FF2B5EF4-FFF2-40B4-BE49-F238E27FC236}">
                <a16:creationId xmlns:a16="http://schemas.microsoft.com/office/drawing/2014/main" id="{34A69634-8D2A-7D05-B8C6-E4B91170904C}"/>
              </a:ext>
            </a:extLst>
          </p:cNvPr>
          <p:cNvSpPr txBox="1"/>
          <p:nvPr/>
        </p:nvSpPr>
        <p:spPr>
          <a:xfrm>
            <a:off x="4539758" y="3847041"/>
            <a:ext cx="4693920" cy="1754326"/>
          </a:xfrm>
          <a:prstGeom prst="rect">
            <a:avLst/>
          </a:prstGeom>
          <a:noFill/>
        </p:spPr>
        <p:txBody>
          <a:bodyPr wrap="square">
            <a:spAutoFit/>
          </a:bodyPr>
          <a:lstStyle/>
          <a:p>
            <a:r>
              <a:rPr lang="en-US" i="0" u="sng" strike="noStrike" dirty="0">
                <a:solidFill>
                  <a:srgbClr val="000000"/>
                </a:solidFill>
                <a:effectLst/>
                <a:highlight>
                  <a:srgbClr val="FFFFFF"/>
                </a:highlight>
                <a:latin typeface="Arial" panose="020B0604020202020204" pitchFamily="34" charset="0"/>
                <a:cs typeface="Arial" panose="020B0604020202020204" pitchFamily="34" charset="0"/>
              </a:rPr>
              <a:t>On Russian Disinformation</a:t>
            </a:r>
          </a:p>
          <a:p>
            <a:pPr marL="285750" indent="-285750">
              <a:buFont typeface="Arial" panose="020B0604020202020204" pitchFamily="34" charset="0"/>
              <a:buChar char="•"/>
            </a:pPr>
            <a:r>
              <a:rPr lang="en-US" b="0" i="0" u="sng" dirty="0">
                <a:solidFill>
                  <a:srgbClr val="005596"/>
                </a:solidFill>
                <a:effectLst/>
                <a:latin typeface="Arial" panose="020B0604020202020204" pitchFamily="34" charset="0"/>
                <a:cs typeface="Arial" panose="020B0604020202020204" pitchFamily="34" charset="0"/>
                <a:hlinkClick r:id="rId24"/>
              </a:rPr>
              <a:t>DFRLab</a:t>
            </a:r>
            <a:endParaRPr lang="en-US" dirty="0">
              <a:solidFill>
                <a:srgbClr val="000000"/>
              </a:solidFill>
              <a:highlight>
                <a:srgbClr val="FFFFFF"/>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u="sng" dirty="0">
                <a:solidFill>
                  <a:srgbClr val="005596"/>
                </a:solidFill>
                <a:effectLst/>
                <a:latin typeface="Arial" panose="020B0604020202020204" pitchFamily="34" charset="0"/>
                <a:cs typeface="Arial" panose="020B0604020202020204" pitchFamily="34" charset="0"/>
                <a:hlinkClick r:id="rId25"/>
              </a:rPr>
              <a:t>EU DisinfoLab</a:t>
            </a:r>
            <a:endParaRPr lang="en-US" dirty="0">
              <a:solidFill>
                <a:srgbClr val="000000"/>
              </a:solidFill>
              <a:highlight>
                <a:srgbClr val="FFFFFF"/>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u="sng" dirty="0">
                <a:solidFill>
                  <a:srgbClr val="005596"/>
                </a:solidFill>
                <a:effectLst/>
                <a:latin typeface="Arial" panose="020B0604020202020204" pitchFamily="34" charset="0"/>
                <a:cs typeface="Arial" panose="020B0604020202020204" pitchFamily="34" charset="0"/>
                <a:hlinkClick r:id="rId26"/>
              </a:rPr>
              <a:t>Qurium Media Foundation</a:t>
            </a:r>
            <a:endParaRPr lang="en-US" dirty="0">
              <a:solidFill>
                <a:srgbClr val="000000"/>
              </a:solidFill>
              <a:highlight>
                <a:srgbClr val="FFFFFF"/>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u="sng" dirty="0">
                <a:solidFill>
                  <a:srgbClr val="005596"/>
                </a:solidFill>
                <a:effectLst/>
                <a:latin typeface="Arial" panose="020B0604020202020204" pitchFamily="34" charset="0"/>
                <a:cs typeface="Arial" panose="020B0604020202020204" pitchFamily="34" charset="0"/>
                <a:hlinkClick r:id="rId27"/>
              </a:rPr>
              <a:t>Institute for Strategic Dialogue</a:t>
            </a:r>
            <a:endParaRPr lang="en-US" b="0" i="0" u="sng" dirty="0">
              <a:solidFill>
                <a:srgbClr val="000000"/>
              </a:solidFill>
              <a:effectLst/>
              <a:highlight>
                <a:srgbClr val="FFFFFF"/>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u="sng" dirty="0" err="1">
                <a:solidFill>
                  <a:srgbClr val="000000"/>
                </a:solidFill>
                <a:highlight>
                  <a:srgbClr val="FFFFFF"/>
                </a:highlight>
                <a:latin typeface="Arial" panose="020B0604020202020204" pitchFamily="34" charset="0"/>
                <a:cs typeface="Arial" panose="020B0604020202020204" pitchFamily="34" charset="0"/>
                <a:hlinkClick r:id="rId28"/>
              </a:rPr>
              <a:t>StopFake.org</a:t>
            </a:r>
            <a:r>
              <a:rPr lang="en-US" u="sng" dirty="0">
                <a:solidFill>
                  <a:srgbClr val="000000"/>
                </a:solidFill>
                <a:highlight>
                  <a:srgbClr val="FFFFFF"/>
                </a:highlight>
                <a:latin typeface="Arial" panose="020B0604020202020204" pitchFamily="34" charset="0"/>
                <a:cs typeface="Arial" panose="020B0604020202020204" pitchFamily="34" charset="0"/>
                <a:hlinkClick r:id="rId28"/>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56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CC4296-30E1-1182-252A-92D5A42384FA}"/>
              </a:ext>
            </a:extLst>
          </p:cNvPr>
          <p:cNvSpPr txBox="1"/>
          <p:nvPr/>
        </p:nvSpPr>
        <p:spPr>
          <a:xfrm>
            <a:off x="214078" y="1045861"/>
            <a:ext cx="8686082" cy="4770537"/>
          </a:xfrm>
          <a:prstGeom prst="rect">
            <a:avLst/>
          </a:prstGeom>
          <a:noFill/>
        </p:spPr>
        <p:txBody>
          <a:bodyPr wrap="square">
            <a:spAutoFit/>
          </a:bodyPr>
          <a:lstStyle/>
          <a:p>
            <a:pPr marL="0" marR="0">
              <a:spcBef>
                <a:spcPts val="0"/>
              </a:spcBef>
              <a:spcAft>
                <a:spcPts val="0"/>
              </a:spcAft>
            </a:pPr>
            <a:r>
              <a:rPr lang="en-US" sz="1600" dirty="0">
                <a:effectLst/>
                <a:latin typeface="Arial" panose="020B0604020202020204" pitchFamily="34" charset="0"/>
                <a:ea typeface="SimSun" panose="02010600030101010101" pitchFamily="2" charset="-122"/>
                <a:cs typeface="Arial" panose="020B0604020202020204" pitchFamily="34" charset="0"/>
              </a:rPr>
              <a:t>Highly recommend you read the full Joint Statement signed by Russia and China right before the war in Ukraine began</a:t>
            </a:r>
          </a:p>
          <a:p>
            <a:pPr marL="0" marR="0">
              <a:spcBef>
                <a:spcPts val="0"/>
              </a:spcBef>
              <a:spcAft>
                <a:spcPts val="0"/>
              </a:spcAft>
            </a:pPr>
            <a:r>
              <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2"/>
              </a:rPr>
              <a:t>https://www.airuniversity.af.edu/Portals/10/CASI/documents/Translations/2022-02-04%20China%20Russia%20joint%20statement%20International%20Relations%20Entering%20a%20New%20Era.pdf</a:t>
            </a: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0" marR="0">
              <a:spcBef>
                <a:spcPts val="0"/>
              </a:spcBef>
              <a:spcAft>
                <a:spcPts val="0"/>
              </a:spcAft>
            </a:pP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0" marR="0">
              <a:spcBef>
                <a:spcPts val="0"/>
              </a:spcBef>
              <a:spcAft>
                <a:spcPts val="0"/>
              </a:spcAft>
            </a:pPr>
            <a:r>
              <a:rPr lang="en-US" sz="1600" dirty="0">
                <a:effectLst/>
                <a:latin typeface="Arial" panose="020B0604020202020204" pitchFamily="34" charset="0"/>
                <a:ea typeface="SimSun" panose="02010600030101010101" pitchFamily="2" charset="-122"/>
                <a:cs typeface="Arial" panose="020B0604020202020204" pitchFamily="34" charset="0"/>
              </a:rPr>
              <a:t>For a shorter overview of what it all means check this out</a:t>
            </a: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SimSun" panose="02010600030101010101" pitchFamily="2" charset="-122"/>
                <a:cs typeface="Arial" panose="020B0604020202020204" pitchFamily="34" charset="0"/>
              </a:rPr>
              <a:t>Peter Wood, "China-Russia Pledges of Deeper Cooperation Show Tangible Results," Operational Environment Watch, March 2022. </a:t>
            </a:r>
            <a:r>
              <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3"/>
              </a:rPr>
              <a:t>https://community.apan.org/wg/tradoc-g2/fmso/m/oe-watch-articles-2-singular-format/408849</a:t>
            </a: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0" marR="0">
              <a:spcBef>
                <a:spcPts val="0"/>
              </a:spcBef>
              <a:spcAft>
                <a:spcPts val="0"/>
              </a:spcAft>
            </a:pPr>
            <a:endParaRPr lang="en-US" sz="1600" dirty="0">
              <a:effectLst/>
              <a:latin typeface="Arial" panose="020B0604020202020204" pitchFamily="34" charset="0"/>
              <a:ea typeface="SimSun" panose="02010600030101010101" pitchFamily="2" charset="-122"/>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SimSun" panose="02010600030101010101" pitchFamily="2" charset="-122"/>
                <a:cs typeface="Arial" panose="020B0604020202020204" pitchFamily="34" charset="0"/>
              </a:rPr>
              <a:t>If you are looking to get up to speed on China-Russia, this article does a great job of providing an empirical grounding for understanding their cooperation through 2019</a:t>
            </a:r>
          </a:p>
          <a:p>
            <a:pPr marL="285750" marR="0" indent="-285750">
              <a:spcBef>
                <a:spcPts val="0"/>
              </a:spcBef>
              <a:spcAft>
                <a:spcPts val="0"/>
              </a:spcAft>
              <a:buFont typeface="Arial" panose="020B0604020202020204" pitchFamily="34" charset="0"/>
              <a:buChar char="•"/>
            </a:pPr>
            <a:r>
              <a:rPr lang="en-US" sz="1600" dirty="0">
                <a:effectLst/>
                <a:latin typeface="Arial" panose="020B0604020202020204" pitchFamily="34" charset="0"/>
                <a:ea typeface="SimSun" panose="02010600030101010101" pitchFamily="2" charset="-122"/>
                <a:cs typeface="Arial" panose="020B0604020202020204" pitchFamily="34" charset="0"/>
              </a:rPr>
              <a:t>Korolev, A. How closely aligned are China and Russia? Measuring strategic cooperation in IR. Int Polit 57, 760–789 (2020). </a:t>
            </a:r>
            <a:r>
              <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4"/>
              </a:rPr>
              <a:t>https://doi.org/10.1057/s41311-019-00178-8</a:t>
            </a: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0" marR="0">
              <a:spcBef>
                <a:spcPts val="0"/>
              </a:spcBef>
              <a:spcAft>
                <a:spcPts val="0"/>
              </a:spcAft>
            </a:pP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0" marR="0">
              <a:spcBef>
                <a:spcPts val="0"/>
              </a:spcBef>
              <a:spcAft>
                <a:spcPts val="0"/>
              </a:spcAft>
            </a:pPr>
            <a:r>
              <a:rPr lang="en-US" sz="1600" dirty="0">
                <a:effectLst/>
                <a:latin typeface="Arial" panose="020B0604020202020204" pitchFamily="34" charset="0"/>
                <a:ea typeface="SimSun" panose="02010600030101010101" pitchFamily="2" charset="-122"/>
                <a:cs typeface="Arial" panose="020B0604020202020204" pitchFamily="34" charset="0"/>
              </a:rPr>
              <a:t>A digestible but well-grounded history </a:t>
            </a:r>
            <a:r>
              <a:rPr lang="en-US" sz="1600" dirty="0">
                <a:latin typeface="Arial" panose="020B0604020202020204" pitchFamily="34" charset="0"/>
                <a:ea typeface="SimSun" panose="02010600030101010101" pitchFamily="2" charset="-122"/>
                <a:cs typeface="Arial" panose="020B0604020202020204" pitchFamily="34" charset="0"/>
              </a:rPr>
              <a:t>of Sino-Russian relations</a:t>
            </a: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285750" marR="0" indent="-285750">
              <a:spcBef>
                <a:spcPts val="0"/>
              </a:spcBef>
              <a:spcAft>
                <a:spcPts val="0"/>
              </a:spcAft>
              <a:buFont typeface="Arial" panose="020B0604020202020204" pitchFamily="34" charset="0"/>
              <a:buChar char="•"/>
            </a:pPr>
            <a:r>
              <a:rPr lang="en-US" sz="1600" dirty="0">
                <a:effectLst/>
                <a:latin typeface="Arial" panose="020B0604020202020204" pitchFamily="34" charset="0"/>
                <a:ea typeface="SimSun" panose="02010600030101010101" pitchFamily="2" charset="-122"/>
                <a:cs typeface="Arial" panose="020B0604020202020204" pitchFamily="34" charset="0"/>
              </a:rPr>
              <a:t>Lo, Bobo. </a:t>
            </a:r>
            <a:r>
              <a:rPr lang="en-US" sz="1600" i="1" dirty="0">
                <a:effectLst/>
                <a:latin typeface="Arial" panose="020B0604020202020204" pitchFamily="34" charset="0"/>
                <a:ea typeface="SimSun" panose="02010600030101010101" pitchFamily="2" charset="-122"/>
                <a:cs typeface="Arial" panose="020B0604020202020204" pitchFamily="34" charset="0"/>
              </a:rPr>
              <a:t>A Wary Embrace: A Lowy Institute Paper: Penguin Special: What the China-Russia relationship means for the world</a:t>
            </a:r>
            <a:r>
              <a:rPr lang="en-US" sz="1600" dirty="0">
                <a:effectLst/>
                <a:latin typeface="Arial" panose="020B0604020202020204" pitchFamily="34" charset="0"/>
                <a:ea typeface="SimSun" panose="02010600030101010101" pitchFamily="2" charset="-122"/>
                <a:cs typeface="Arial" panose="020B0604020202020204" pitchFamily="34" charset="0"/>
              </a:rPr>
              <a:t>. Penguin Books Ltd, 2017. </a:t>
            </a:r>
          </a:p>
        </p:txBody>
      </p:sp>
      <p:sp>
        <p:nvSpPr>
          <p:cNvPr id="2" name="Rectangle 1">
            <a:extLst>
              <a:ext uri="{FF2B5EF4-FFF2-40B4-BE49-F238E27FC236}">
                <a16:creationId xmlns:a16="http://schemas.microsoft.com/office/drawing/2014/main" id="{B0DB0F69-D5EE-7030-739D-FE169DEB33B9}"/>
              </a:ext>
            </a:extLst>
          </p:cNvPr>
          <p:cNvSpPr/>
          <p:nvPr/>
        </p:nvSpPr>
        <p:spPr>
          <a:xfrm>
            <a:off x="-1" y="0"/>
            <a:ext cx="9140609" cy="909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ed and blue flag&#10;&#10;Description automatically generated with medium confidence">
            <a:extLst>
              <a:ext uri="{FF2B5EF4-FFF2-40B4-BE49-F238E27FC236}">
                <a16:creationId xmlns:a16="http://schemas.microsoft.com/office/drawing/2014/main" id="{FD201184-56F4-C1EA-8F63-D38E2EE12F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0"/>
            <a:ext cx="1364943" cy="909800"/>
          </a:xfrm>
          <a:prstGeom prst="rect">
            <a:avLst/>
          </a:prstGeom>
          <a:effectLst>
            <a:outerShdw blurRad="50800" dist="38100" dir="2700000" algn="tl" rotWithShape="0">
              <a:prstClr val="black">
                <a:alpha val="40000"/>
              </a:prstClr>
            </a:outerShdw>
          </a:effectLst>
        </p:spPr>
      </p:pic>
      <p:sp>
        <p:nvSpPr>
          <p:cNvPr id="4" name="Footer Placeholder 4">
            <a:extLst>
              <a:ext uri="{FF2B5EF4-FFF2-40B4-BE49-F238E27FC236}">
                <a16:creationId xmlns:a16="http://schemas.microsoft.com/office/drawing/2014/main" id="{C8E87DF9-BB44-2A75-7BBD-B3BBFB7CF12E}"/>
              </a:ext>
            </a:extLst>
          </p:cNvPr>
          <p:cNvSpPr txBox="1">
            <a:spLocks/>
          </p:cNvSpPr>
          <p:nvPr/>
        </p:nvSpPr>
        <p:spPr>
          <a:xfrm>
            <a:off x="3038377" y="2232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panose="020B0604020202020204" pitchFamily="34" charset="0"/>
                <a:cs typeface="Arial" panose="020B0604020202020204" pitchFamily="34" charset="0"/>
              </a:rPr>
              <a:t>UNCLASSIFIED</a:t>
            </a:r>
            <a:endParaRPr lang="en-US"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7B7DC3F-6B9E-DE3E-9A74-287CA2C8B9D2}"/>
              </a:ext>
            </a:extLst>
          </p:cNvPr>
          <p:cNvSpPr txBox="1"/>
          <p:nvPr/>
        </p:nvSpPr>
        <p:spPr>
          <a:xfrm>
            <a:off x="115996" y="292098"/>
            <a:ext cx="8912008" cy="461665"/>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China-Russia Relations</a:t>
            </a:r>
          </a:p>
        </p:txBody>
      </p:sp>
    </p:spTree>
    <p:extLst>
      <p:ext uri="{BB962C8B-B14F-4D97-AF65-F5344CB8AC3E}">
        <p14:creationId xmlns:p14="http://schemas.microsoft.com/office/powerpoint/2010/main" val="286085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11FAB-DCD3-44E7-884C-1A02FB3F7683}"/>
              </a:ext>
            </a:extLst>
          </p:cNvPr>
          <p:cNvSpPr txBox="1"/>
          <p:nvPr/>
        </p:nvSpPr>
        <p:spPr>
          <a:xfrm>
            <a:off x="1447800" y="5601367"/>
            <a:ext cx="2315057" cy="307777"/>
          </a:xfrm>
          <a:prstGeom prst="rect">
            <a:avLst/>
          </a:prstGeom>
          <a:noFill/>
        </p:spPr>
        <p:txBody>
          <a:bodyPr wrap="none" rtlCol="0">
            <a:spAutoFit/>
          </a:bodyPr>
          <a:lstStyle/>
          <a:p>
            <a:r>
              <a:rPr lang="en-US" sz="1400">
                <a:solidFill>
                  <a:schemeClr val="bg1"/>
                </a:solidFill>
              </a:rPr>
              <a:t>This briefing is UNCLASSIFIED</a:t>
            </a:r>
          </a:p>
        </p:txBody>
      </p:sp>
      <p:sp>
        <p:nvSpPr>
          <p:cNvPr id="8" name="Title 1">
            <a:extLst>
              <a:ext uri="{FF2B5EF4-FFF2-40B4-BE49-F238E27FC236}">
                <a16:creationId xmlns:a16="http://schemas.microsoft.com/office/drawing/2014/main" id="{088FBF3C-A494-7C33-5D5E-185EB140BBA8}"/>
              </a:ext>
            </a:extLst>
          </p:cNvPr>
          <p:cNvSpPr txBox="1">
            <a:spLocks/>
          </p:cNvSpPr>
          <p:nvPr/>
        </p:nvSpPr>
        <p:spPr>
          <a:xfrm>
            <a:off x="285750" y="319193"/>
            <a:ext cx="857250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5AF315E1-EA6F-044F-1D40-62A5562160FE}"/>
              </a:ext>
            </a:extLst>
          </p:cNvPr>
          <p:cNvSpPr txBox="1"/>
          <p:nvPr/>
        </p:nvSpPr>
        <p:spPr>
          <a:xfrm>
            <a:off x="355106" y="1166601"/>
            <a:ext cx="8345011" cy="5701689"/>
          </a:xfrm>
          <a:prstGeom prst="rect">
            <a:avLst/>
          </a:prstGeom>
          <a:noFill/>
        </p:spPr>
        <p:txBody>
          <a:bodyPr wrap="square">
            <a:spAutoFit/>
          </a:bodyPr>
          <a:lstStyle/>
          <a:p>
            <a:pPr marL="285750" indent="-285750" algn="just">
              <a:lnSpc>
                <a:spcPct val="107000"/>
              </a:lnSpc>
              <a:buFont typeface="Arial" panose="020B0604020202020204" pitchFamily="34" charset="0"/>
              <a:buChar char="•"/>
            </a:pPr>
            <a:r>
              <a:rPr lang="en-US" dirty="0">
                <a:latin typeface="Arial" panose="020B0604020202020204" pitchFamily="34" charset="0"/>
                <a:ea typeface="DengXian" panose="02010600030101010101" pitchFamily="2" charset="-122"/>
                <a:cs typeface="Arial" panose="020B0604020202020204" pitchFamily="34" charset="0"/>
              </a:rPr>
              <a:t>Tom Bissell, </a:t>
            </a:r>
            <a:r>
              <a:rPr lang="en-US" i="1" dirty="0">
                <a:latin typeface="Arial" panose="020B0604020202020204" pitchFamily="34" charset="0"/>
                <a:ea typeface="DengXian" panose="02010600030101010101" pitchFamily="2" charset="-122"/>
                <a:cs typeface="Arial" panose="020B0604020202020204" pitchFamily="34" charset="0"/>
              </a:rPr>
              <a:t>Chasing the Sea: Lost Among the Ghosts of Empire in Central Asia, </a:t>
            </a:r>
            <a:r>
              <a:rPr lang="en-US" dirty="0">
                <a:latin typeface="Arial" panose="020B0604020202020204" pitchFamily="34" charset="0"/>
                <a:ea typeface="DengXian" panose="02010600030101010101" pitchFamily="2" charset="-122"/>
                <a:cs typeface="Arial" panose="020B0604020202020204" pitchFamily="34" charset="0"/>
              </a:rPr>
              <a:t>Knopf, 2004.</a:t>
            </a:r>
          </a:p>
          <a:p>
            <a:pPr marL="285750" indent="-285750" algn="just">
              <a:lnSpc>
                <a:spcPct val="107000"/>
              </a:lnSpc>
              <a:buFont typeface="Arial" panose="020B0604020202020204" pitchFamily="34" charset="0"/>
              <a:buChar char="•"/>
            </a:pPr>
            <a:endParaRPr lang="en-US" dirty="0">
              <a:latin typeface="Arial" panose="020B0604020202020204" pitchFamily="34" charset="0"/>
              <a:ea typeface="DengXian" panose="02010600030101010101" pitchFamily="2" charset="-122"/>
              <a:cs typeface="Arial" panose="020B0604020202020204" pitchFamily="34" charset="0"/>
            </a:endParaRPr>
          </a:p>
          <a:p>
            <a:pPr marL="285750" indent="-285750" algn="just">
              <a:lnSpc>
                <a:spcPct val="107000"/>
              </a:lnSpc>
              <a:buFont typeface="Arial" panose="020B0604020202020204" pitchFamily="34" charset="0"/>
              <a:buChar char="•"/>
            </a:pPr>
            <a:r>
              <a:rPr lang="en-US" dirty="0">
                <a:latin typeface="Arial" panose="020B0604020202020204" pitchFamily="34" charset="0"/>
                <a:ea typeface="DengXian" panose="02010600030101010101" pitchFamily="2" charset="-122"/>
                <a:cs typeface="Arial" panose="020B0604020202020204" pitchFamily="34" charset="0"/>
              </a:rPr>
              <a:t>Alexander A. Cooley, John </a:t>
            </a:r>
            <a:r>
              <a:rPr lang="en-US" dirty="0" err="1">
                <a:latin typeface="Arial" panose="020B0604020202020204" pitchFamily="34" charset="0"/>
                <a:ea typeface="DengXian" panose="02010600030101010101" pitchFamily="2" charset="-122"/>
                <a:cs typeface="Arial" panose="020B0604020202020204" pitchFamily="34" charset="0"/>
              </a:rPr>
              <a:t>Heathershaw</a:t>
            </a:r>
            <a:r>
              <a:rPr lang="en-US" dirty="0">
                <a:latin typeface="Arial" panose="020B0604020202020204" pitchFamily="34" charset="0"/>
                <a:ea typeface="DengXian" panose="02010600030101010101" pitchFamily="2" charset="-122"/>
                <a:cs typeface="Arial" panose="020B0604020202020204" pitchFamily="34" charset="0"/>
              </a:rPr>
              <a:t>, </a:t>
            </a:r>
            <a:r>
              <a:rPr lang="en-US" i="1" dirty="0">
                <a:latin typeface="Arial" panose="020B0604020202020204" pitchFamily="34" charset="0"/>
                <a:ea typeface="DengXian" panose="02010600030101010101" pitchFamily="2" charset="-122"/>
                <a:cs typeface="Arial" panose="020B0604020202020204" pitchFamily="34" charset="0"/>
              </a:rPr>
              <a:t>Dictators Without Borders: Power and Money in Central Asia, </a:t>
            </a:r>
            <a:r>
              <a:rPr lang="en-US" dirty="0">
                <a:latin typeface="Arial" panose="020B0604020202020204" pitchFamily="34" charset="0"/>
                <a:ea typeface="DengXian" panose="02010600030101010101" pitchFamily="2" charset="-122"/>
                <a:cs typeface="Arial" panose="020B0604020202020204" pitchFamily="34" charset="0"/>
              </a:rPr>
              <a:t>Yale UP, 2019. </a:t>
            </a:r>
          </a:p>
          <a:p>
            <a:pPr marL="285750" marR="0" indent="-285750" algn="just">
              <a:lnSpc>
                <a:spcPct val="107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DengXian" panose="02010600030101010101" pitchFamily="2" charset="-122"/>
              <a:cs typeface="Arial" panose="020B060402020202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DengXian" panose="02010600030101010101" pitchFamily="2" charset="-122"/>
                <a:cs typeface="Arial" panose="020B0604020202020204" pitchFamily="34" charset="0"/>
              </a:rPr>
              <a:t>Erika </a:t>
            </a:r>
            <a:r>
              <a:rPr lang="en-US" sz="1800" dirty="0" err="1">
                <a:effectLst/>
                <a:latin typeface="Arial" panose="020B0604020202020204" pitchFamily="34" charset="0"/>
                <a:ea typeface="DengXian" panose="02010600030101010101" pitchFamily="2" charset="-122"/>
                <a:cs typeface="Arial" panose="020B0604020202020204" pitchFamily="34" charset="0"/>
              </a:rPr>
              <a:t>Fatland</a:t>
            </a:r>
            <a:r>
              <a:rPr lang="en-US" sz="1800" dirty="0">
                <a:effectLst/>
                <a:latin typeface="Arial" panose="020B0604020202020204" pitchFamily="34" charset="0"/>
                <a:ea typeface="DengXian" panose="02010600030101010101" pitchFamily="2" charset="-122"/>
                <a:cs typeface="Arial" panose="020B0604020202020204" pitchFamily="34" charset="0"/>
              </a:rPr>
              <a:t>, </a:t>
            </a:r>
            <a:r>
              <a:rPr lang="en-US" sz="1800" i="1" dirty="0" err="1">
                <a:effectLst/>
                <a:latin typeface="Arial" panose="020B0604020202020204" pitchFamily="34" charset="0"/>
                <a:ea typeface="DengXian" panose="02010600030101010101" pitchFamily="2" charset="-122"/>
                <a:cs typeface="Arial" panose="020B0604020202020204" pitchFamily="34" charset="0"/>
              </a:rPr>
              <a:t>Sovietistan</a:t>
            </a:r>
            <a:r>
              <a:rPr lang="en-US" sz="1800" i="1" dirty="0">
                <a:effectLst/>
                <a:latin typeface="Arial" panose="020B0604020202020204" pitchFamily="34" charset="0"/>
                <a:ea typeface="DengXian" panose="02010600030101010101" pitchFamily="2" charset="-122"/>
                <a:cs typeface="Arial" panose="020B0604020202020204" pitchFamily="34" charset="0"/>
              </a:rPr>
              <a:t>: Travels in Turkmenistan, Kazakhstan, Tajikistan, Kyrgyzstan, and Uzbekistan</a:t>
            </a:r>
            <a:r>
              <a:rPr lang="en-US" sz="1800" dirty="0">
                <a:effectLst/>
                <a:latin typeface="Arial" panose="020B0604020202020204" pitchFamily="34" charset="0"/>
                <a:ea typeface="DengXian" panose="02010600030101010101" pitchFamily="2" charset="-122"/>
                <a:cs typeface="Arial" panose="020B0604020202020204" pitchFamily="34" charset="0"/>
              </a:rPr>
              <a:t>, Pegasus, 2020</a:t>
            </a:r>
          </a:p>
          <a:p>
            <a:pPr marL="285750" marR="0" indent="-285750" algn="just">
              <a:lnSpc>
                <a:spcPct val="107000"/>
              </a:lnSpc>
              <a:spcBef>
                <a:spcPts val="0"/>
              </a:spcBef>
              <a:spcAft>
                <a:spcPts val="0"/>
              </a:spcAft>
              <a:buFont typeface="Arial" panose="020B0604020202020204" pitchFamily="34" charset="0"/>
              <a:buChar char="•"/>
            </a:pPr>
            <a:endParaRPr lang="en-US" dirty="0">
              <a:latin typeface="Arial" panose="020B0604020202020204" pitchFamily="34" charset="0"/>
              <a:ea typeface="DengXian" panose="02010600030101010101" pitchFamily="2" charset="-122"/>
              <a:cs typeface="Arial" panose="020B0604020202020204" pitchFamily="34" charset="0"/>
            </a:endParaRPr>
          </a:p>
          <a:p>
            <a:pPr marL="285750" indent="-285750" algn="just">
              <a:lnSpc>
                <a:spcPct val="107000"/>
              </a:lnSpc>
              <a:buFont typeface="Arial" panose="020B0604020202020204" pitchFamily="34" charset="0"/>
              <a:buChar char="•"/>
            </a:pPr>
            <a:r>
              <a:rPr lang="en-US" dirty="0">
                <a:latin typeface="Arial" panose="020B0604020202020204" pitchFamily="34" charset="0"/>
                <a:ea typeface="DengXian" panose="02010600030101010101" pitchFamily="2" charset="-122"/>
                <a:cs typeface="Arial" panose="020B0604020202020204" pitchFamily="34" charset="0"/>
              </a:rPr>
              <a:t>Valery Hansen, </a:t>
            </a:r>
            <a:r>
              <a:rPr lang="en-US" i="1" dirty="0">
                <a:latin typeface="Arial" panose="020B0604020202020204" pitchFamily="34" charset="0"/>
                <a:ea typeface="DengXian" panose="02010600030101010101" pitchFamily="2" charset="-122"/>
                <a:cs typeface="Arial" panose="020B0604020202020204" pitchFamily="34" charset="0"/>
              </a:rPr>
              <a:t>The Silk Road: A New History, </a:t>
            </a:r>
            <a:r>
              <a:rPr lang="en-US" dirty="0">
                <a:latin typeface="Arial" panose="020B0604020202020204" pitchFamily="34" charset="0"/>
                <a:ea typeface="DengXian" panose="02010600030101010101" pitchFamily="2" charset="-122"/>
                <a:cs typeface="Arial" panose="020B0604020202020204" pitchFamily="34" charset="0"/>
              </a:rPr>
              <a:t>Oxford UP, 2012. </a:t>
            </a:r>
          </a:p>
          <a:p>
            <a:pPr marL="285750" indent="-285750" algn="just">
              <a:lnSpc>
                <a:spcPct val="107000"/>
              </a:lnSpc>
              <a:buFont typeface="Arial" panose="020B0604020202020204" pitchFamily="34" charset="0"/>
              <a:buChar char="•"/>
            </a:pPr>
            <a:endParaRPr lang="en-US" dirty="0">
              <a:latin typeface="Arial" panose="020B0604020202020204" pitchFamily="34" charset="0"/>
              <a:ea typeface="DengXian" panose="02010600030101010101" pitchFamily="2" charset="-122"/>
              <a:cs typeface="Arial" panose="020B0604020202020204" pitchFamily="34" charset="0"/>
            </a:endParaRPr>
          </a:p>
          <a:p>
            <a:pPr marL="285750" indent="-285750" algn="just">
              <a:lnSpc>
                <a:spcPct val="107000"/>
              </a:lnSpc>
              <a:buFont typeface="Arial" panose="020B0604020202020204" pitchFamily="34" charset="0"/>
              <a:buChar char="•"/>
            </a:pPr>
            <a:r>
              <a:rPr lang="en-US" dirty="0">
                <a:latin typeface="Arial" panose="020B0604020202020204" pitchFamily="34" charset="0"/>
                <a:ea typeface="DengXian" panose="02010600030101010101" pitchFamily="2" charset="-122"/>
                <a:cs typeface="Arial" panose="020B0604020202020204" pitchFamily="34" charset="0"/>
              </a:rPr>
              <a:t>Jonathan E. Hillman, </a:t>
            </a:r>
            <a:r>
              <a:rPr lang="en-US" i="1" dirty="0">
                <a:latin typeface="Arial" panose="020B0604020202020204" pitchFamily="34" charset="0"/>
                <a:ea typeface="DengXian" panose="02010600030101010101" pitchFamily="2" charset="-122"/>
                <a:cs typeface="Arial" panose="020B0604020202020204" pitchFamily="34" charset="0"/>
              </a:rPr>
              <a:t>Emperor’s New Road – China and the Project of the Century</a:t>
            </a:r>
            <a:r>
              <a:rPr lang="en-US" dirty="0">
                <a:latin typeface="Arial" panose="020B0604020202020204" pitchFamily="34" charset="0"/>
                <a:ea typeface="DengXian" panose="02010600030101010101" pitchFamily="2" charset="-122"/>
                <a:cs typeface="Arial" panose="020B0604020202020204" pitchFamily="34" charset="0"/>
              </a:rPr>
              <a:t>, Yale UP, 2020.</a:t>
            </a:r>
          </a:p>
          <a:p>
            <a:pPr marL="285750" indent="-285750" algn="just">
              <a:lnSpc>
                <a:spcPct val="107000"/>
              </a:lnSpc>
              <a:buFont typeface="Arial" panose="020B0604020202020204" pitchFamily="34" charset="0"/>
              <a:buChar char="•"/>
            </a:pPr>
            <a:endParaRPr lang="en-US" dirty="0">
              <a:latin typeface="Arial" panose="020B0604020202020204" pitchFamily="34" charset="0"/>
              <a:ea typeface="DengXian" panose="02010600030101010101" pitchFamily="2" charset="-122"/>
              <a:cs typeface="Arial" panose="020B0604020202020204" pitchFamily="34" charset="0"/>
            </a:endParaRPr>
          </a:p>
          <a:p>
            <a:pPr marL="285750" indent="-285750" algn="just">
              <a:lnSpc>
                <a:spcPct val="107000"/>
              </a:lnSpc>
              <a:buFont typeface="Arial" panose="020B0604020202020204" pitchFamily="34" charset="0"/>
              <a:buChar char="•"/>
            </a:pPr>
            <a:r>
              <a:rPr lang="en-US" dirty="0" err="1">
                <a:latin typeface="Arial" panose="020B0604020202020204" pitchFamily="34" charset="0"/>
                <a:ea typeface="DengXian" panose="02010600030101010101" pitchFamily="2" charset="-122"/>
                <a:cs typeface="Arial" panose="020B0604020202020204" pitchFamily="34" charset="0"/>
              </a:rPr>
              <a:t>Adeeb</a:t>
            </a:r>
            <a:r>
              <a:rPr lang="en-US" dirty="0">
                <a:latin typeface="Arial" panose="020B0604020202020204" pitchFamily="34" charset="0"/>
                <a:ea typeface="DengXian" panose="02010600030101010101" pitchFamily="2" charset="-122"/>
                <a:cs typeface="Arial" panose="020B0604020202020204" pitchFamily="34" charset="0"/>
              </a:rPr>
              <a:t> Khalid,</a:t>
            </a:r>
            <a:r>
              <a:rPr lang="en-US" i="1" dirty="0">
                <a:latin typeface="Arial" panose="020B0604020202020204" pitchFamily="34" charset="0"/>
                <a:ea typeface="DengXian" panose="02010600030101010101" pitchFamily="2" charset="-122"/>
                <a:cs typeface="Arial" panose="020B0604020202020204" pitchFamily="34" charset="0"/>
              </a:rPr>
              <a:t> Central Asia: A New History from the Imperial Conquests to the Present</a:t>
            </a:r>
            <a:r>
              <a:rPr lang="en-US" dirty="0">
                <a:latin typeface="Arial" panose="020B0604020202020204" pitchFamily="34" charset="0"/>
                <a:ea typeface="DengXian" panose="02010600030101010101" pitchFamily="2" charset="-122"/>
                <a:cs typeface="Arial" panose="020B0604020202020204" pitchFamily="34" charset="0"/>
              </a:rPr>
              <a:t>, Princeton UP, 2021. </a:t>
            </a:r>
          </a:p>
          <a:p>
            <a:pPr marL="285750" indent="-285750" algn="just">
              <a:lnSpc>
                <a:spcPct val="107000"/>
              </a:lnSpc>
              <a:buFont typeface="Arial" panose="020B0604020202020204" pitchFamily="34" charset="0"/>
              <a:buChar char="•"/>
            </a:pPr>
            <a:endParaRPr lang="en-US" dirty="0">
              <a:latin typeface="Arial" panose="020B0604020202020204" pitchFamily="34" charset="0"/>
              <a:ea typeface="DengXian" panose="02010600030101010101" pitchFamily="2" charset="-122"/>
              <a:cs typeface="Arial" panose="020B0604020202020204" pitchFamily="34" charset="0"/>
            </a:endParaRPr>
          </a:p>
          <a:p>
            <a:pPr marL="285750" indent="-285750" algn="just">
              <a:lnSpc>
                <a:spcPct val="107000"/>
              </a:lnSpc>
              <a:buFont typeface="Arial" panose="020B0604020202020204" pitchFamily="34" charset="0"/>
              <a:buChar char="•"/>
            </a:pPr>
            <a:endParaRPr lang="en-US" dirty="0">
              <a:latin typeface="Arial" panose="020B0604020202020204" pitchFamily="34" charset="0"/>
              <a:ea typeface="DengXian" panose="02010600030101010101" pitchFamily="2" charset="-122"/>
              <a:cs typeface="Arial" panose="020B0604020202020204" pitchFamily="34" charset="0"/>
            </a:endParaRPr>
          </a:p>
          <a:p>
            <a:pPr marL="285750" indent="-285750" algn="just">
              <a:lnSpc>
                <a:spcPct val="107000"/>
              </a:lnSpc>
              <a:buFont typeface="Arial" panose="020B0604020202020204" pitchFamily="34" charset="0"/>
              <a:buChar char="•"/>
            </a:pPr>
            <a:endParaRPr lang="en-US" dirty="0">
              <a:latin typeface="Arial" panose="020B0604020202020204" pitchFamily="34" charset="0"/>
              <a:ea typeface="DengXian" panose="02010600030101010101" pitchFamily="2" charset="-122"/>
              <a:cs typeface="Arial" panose="020B0604020202020204" pitchFamily="34" charset="0"/>
            </a:endParaRPr>
          </a:p>
        </p:txBody>
      </p:sp>
      <p:sp>
        <p:nvSpPr>
          <p:cNvPr id="2" name="TextBox 1">
            <a:extLst>
              <a:ext uri="{FF2B5EF4-FFF2-40B4-BE49-F238E27FC236}">
                <a16:creationId xmlns:a16="http://schemas.microsoft.com/office/drawing/2014/main" id="{F06D9066-AEF6-3F9C-3637-90D1B6C241B4}"/>
              </a:ext>
            </a:extLst>
          </p:cNvPr>
          <p:cNvSpPr txBox="1"/>
          <p:nvPr/>
        </p:nvSpPr>
        <p:spPr>
          <a:xfrm>
            <a:off x="1069848" y="281678"/>
            <a:ext cx="7004304" cy="530145"/>
          </a:xfrm>
          <a:prstGeom prst="rect">
            <a:avLst/>
          </a:prstGeom>
          <a:noFill/>
        </p:spPr>
        <p:txBody>
          <a:bodyPr wrap="square">
            <a:spAutoFit/>
          </a:bodyPr>
          <a:lstStyle/>
          <a:p>
            <a:pPr marL="0" marR="0" algn="just">
              <a:lnSpc>
                <a:spcPct val="107000"/>
              </a:lnSpc>
              <a:spcBef>
                <a:spcPts val="0"/>
              </a:spcBef>
              <a:spcAft>
                <a:spcPts val="0"/>
              </a:spcAft>
            </a:pPr>
            <a:r>
              <a:rPr lang="en-US" sz="2800" b="1" dirty="0">
                <a:latin typeface="Arial" panose="020B0604020202020204" pitchFamily="34" charset="0"/>
                <a:ea typeface="DengXian" panose="02010600030101010101" pitchFamily="2" charset="-122"/>
                <a:cs typeface="Arial" panose="020B0604020202020204" pitchFamily="34" charset="0"/>
              </a:rPr>
              <a:t>Recommended Books on Central Asia </a:t>
            </a:r>
            <a:endParaRPr lang="en-US" sz="2400" b="1"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3933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8609532-8D9E-7E1C-0D68-ED6846114B0D}"/>
              </a:ext>
            </a:extLst>
          </p:cNvPr>
          <p:cNvSpPr txBox="1">
            <a:spLocks/>
          </p:cNvSpPr>
          <p:nvPr/>
        </p:nvSpPr>
        <p:spPr>
          <a:xfrm>
            <a:off x="685799" y="1371600"/>
            <a:ext cx="7772400" cy="2387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cs typeface="Arial" panose="020B0604020202020204" pitchFamily="34" charset="0"/>
              </a:rPr>
              <a:t>Questions?</a:t>
            </a:r>
            <a:br>
              <a:rPr lang="en-US" altLang="zh-CN"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ED89257-CFBE-4CBE-72E7-7A4CC5DFA887}"/>
              </a:ext>
            </a:extLst>
          </p:cNvPr>
          <p:cNvSpPr txBox="1"/>
          <p:nvPr/>
        </p:nvSpPr>
        <p:spPr>
          <a:xfrm>
            <a:off x="1562099" y="4418276"/>
            <a:ext cx="601980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Feel free to reach out if you have additional questions:</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Peter Wood</a:t>
            </a:r>
          </a:p>
          <a:p>
            <a:pPr algn="ctr"/>
            <a:r>
              <a:rPr lang="en-US" dirty="0">
                <a:latin typeface="Arial" panose="020B0604020202020204" pitchFamily="34" charset="0"/>
                <a:cs typeface="Arial" panose="020B0604020202020204" pitchFamily="34" charset="0"/>
              </a:rPr>
              <a:t>peter.a.wood9.civ@army.mil</a:t>
            </a:r>
          </a:p>
        </p:txBody>
      </p:sp>
    </p:spTree>
    <p:extLst>
      <p:ext uri="{BB962C8B-B14F-4D97-AF65-F5344CB8AC3E}">
        <p14:creationId xmlns:p14="http://schemas.microsoft.com/office/powerpoint/2010/main" val="340449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DD546E-DA78-477D-8BB2-215DBAD6D794}"/>
              </a:ext>
            </a:extLst>
          </p:cNvPr>
          <p:cNvPicPr>
            <a:picLocks noChangeAspect="1"/>
          </p:cNvPicPr>
          <p:nvPr/>
        </p:nvPicPr>
        <p:blipFill>
          <a:blip r:embed="rId2"/>
          <a:stretch>
            <a:fillRect/>
          </a:stretch>
        </p:blipFill>
        <p:spPr>
          <a:xfrm>
            <a:off x="809897" y="930831"/>
            <a:ext cx="7524206" cy="4111273"/>
          </a:xfrm>
          <a:prstGeom prst="rect">
            <a:avLst/>
          </a:prstGeom>
        </p:spPr>
      </p:pic>
      <p:sp>
        <p:nvSpPr>
          <p:cNvPr id="7" name="TextBox 6">
            <a:extLst>
              <a:ext uri="{FF2B5EF4-FFF2-40B4-BE49-F238E27FC236}">
                <a16:creationId xmlns:a16="http://schemas.microsoft.com/office/drawing/2014/main" id="{9906548D-EF31-71A9-FF51-FAF7D1B46436}"/>
              </a:ext>
            </a:extLst>
          </p:cNvPr>
          <p:cNvSpPr txBox="1"/>
          <p:nvPr/>
        </p:nvSpPr>
        <p:spPr>
          <a:xfrm>
            <a:off x="809897" y="5219989"/>
            <a:ext cx="7524205" cy="1200329"/>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Central repository of TRADOC G-2 and Army resources on Russia</a:t>
            </a:r>
          </a:p>
          <a:p>
            <a:pPr algn="ctr"/>
            <a:r>
              <a:rPr lang="en-US" sz="2400" dirty="0">
                <a:latin typeface="Arial" panose="020B0604020202020204" pitchFamily="34" charset="0"/>
                <a:cs typeface="Arial" panose="020B0604020202020204" pitchFamily="34" charset="0"/>
                <a:hlinkClick r:id="rId3"/>
              </a:rPr>
              <a:t>https://oe.tradoc.army.mil/how-russia-fights/</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785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457199" y="1066800"/>
            <a:ext cx="822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0611FAB-DCD3-44E7-884C-1A02FB3F7683}"/>
              </a:ext>
            </a:extLst>
          </p:cNvPr>
          <p:cNvSpPr txBox="1"/>
          <p:nvPr/>
        </p:nvSpPr>
        <p:spPr>
          <a:xfrm>
            <a:off x="1447800" y="5601367"/>
            <a:ext cx="2315057" cy="307777"/>
          </a:xfrm>
          <a:prstGeom prst="rect">
            <a:avLst/>
          </a:prstGeom>
          <a:noFill/>
        </p:spPr>
        <p:txBody>
          <a:bodyPr wrap="none" rtlCol="0">
            <a:spAutoFit/>
          </a:bodyPr>
          <a:lstStyle/>
          <a:p>
            <a:r>
              <a:rPr lang="en-US" sz="1400" dirty="0">
                <a:solidFill>
                  <a:schemeClr val="bg1"/>
                </a:solidFill>
              </a:rPr>
              <a:t>This briefing is UNCLASSIFIED</a:t>
            </a:r>
          </a:p>
        </p:txBody>
      </p:sp>
      <p:pic>
        <p:nvPicPr>
          <p:cNvPr id="6" name="Picture 5">
            <a:extLst>
              <a:ext uri="{FF2B5EF4-FFF2-40B4-BE49-F238E27FC236}">
                <a16:creationId xmlns:a16="http://schemas.microsoft.com/office/drawing/2014/main" id="{12B3487C-A5B2-97E7-8887-4AF36FF36A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4815" y="1328727"/>
            <a:ext cx="6474370" cy="1436098"/>
          </a:xfrm>
          <a:prstGeom prst="rect">
            <a:avLst/>
          </a:prstGeom>
        </p:spPr>
      </p:pic>
      <p:sp>
        <p:nvSpPr>
          <p:cNvPr id="7" name="Title 1">
            <a:extLst>
              <a:ext uri="{FF2B5EF4-FFF2-40B4-BE49-F238E27FC236}">
                <a16:creationId xmlns:a16="http://schemas.microsoft.com/office/drawing/2014/main" id="{73ADEF41-62E7-B519-25F7-16ABFEB566D5}"/>
              </a:ext>
            </a:extLst>
          </p:cNvPr>
          <p:cNvSpPr txBox="1">
            <a:spLocks/>
          </p:cNvSpPr>
          <p:nvPr/>
        </p:nvSpPr>
        <p:spPr>
          <a:xfrm>
            <a:off x="326619" y="285869"/>
            <a:ext cx="836018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latin typeface="Bahnschrift" panose="020B0502040204020203" pitchFamily="34" charset="0"/>
              </a:rPr>
              <a:t>Foreign Military Studies Office</a:t>
            </a:r>
            <a:endParaRPr lang="en-US" sz="4000" b="1" dirty="0">
              <a:latin typeface="Bahnschrift" panose="020B0502040204020203" pitchFamily="34" charset="0"/>
            </a:endParaRPr>
          </a:p>
        </p:txBody>
      </p:sp>
      <p:sp>
        <p:nvSpPr>
          <p:cNvPr id="8" name="TextBox 7">
            <a:extLst>
              <a:ext uri="{FF2B5EF4-FFF2-40B4-BE49-F238E27FC236}">
                <a16:creationId xmlns:a16="http://schemas.microsoft.com/office/drawing/2014/main" id="{94F9CEEE-717E-C53B-00BA-3FD7036EA8D1}"/>
              </a:ext>
            </a:extLst>
          </p:cNvPr>
          <p:cNvSpPr txBox="1"/>
          <p:nvPr/>
        </p:nvSpPr>
        <p:spPr>
          <a:xfrm>
            <a:off x="457199" y="3026751"/>
            <a:ext cx="8229599" cy="2923877"/>
          </a:xfrm>
          <a:prstGeom prst="rect">
            <a:avLst/>
          </a:prstGeom>
          <a:noFill/>
        </p:spPr>
        <p:txBody>
          <a:bodyPr wrap="square">
            <a:spAutoFit/>
          </a:bodyPr>
          <a:lstStyle/>
          <a:p>
            <a:pPr algn="just"/>
            <a:r>
              <a:rPr lang="en-US" sz="2000" dirty="0"/>
              <a:t>FMSO is all about original-language sources and primary documents - FMSO's </a:t>
            </a:r>
            <a:r>
              <a:rPr lang="en-US" sz="2000" i="1" dirty="0"/>
              <a:t>Operational Environment Watch </a:t>
            </a:r>
            <a:r>
              <a:rPr lang="en-US" sz="2000" dirty="0"/>
              <a:t>journal</a:t>
            </a:r>
            <a:r>
              <a:rPr lang="en-US" sz="2000" i="1" dirty="0"/>
              <a:t> </a:t>
            </a:r>
            <a:r>
              <a:rPr lang="en-US" sz="2000" dirty="0"/>
              <a:t>provides translated selections and analysis from a diverse range of foreign articles and other media that our analysts believe will give military and security experts an added dimension to their critical thinking about the Operational Environment</a:t>
            </a:r>
            <a:endParaRPr lang="en-US" dirty="0">
              <a:hlinkClick r:id="rId3"/>
            </a:endParaRPr>
          </a:p>
          <a:p>
            <a:pPr marL="457200" indent="-457200" algn="ctr">
              <a:buFont typeface="Wingdings" panose="05000000000000000000" pitchFamily="2" charset="2"/>
              <a:buChar char="Ø"/>
            </a:pPr>
            <a:r>
              <a:rPr lang="en-US" sz="2800" dirty="0"/>
              <a:t>Find analysis of Russian national strategy, technology and tactics  </a:t>
            </a:r>
          </a:p>
          <a:p>
            <a:pPr algn="ctr"/>
            <a:r>
              <a:rPr lang="en-US" sz="2800" dirty="0">
                <a:hlinkClick r:id="rId4"/>
              </a:rPr>
              <a:t>https://fmso.tradoc.army.mil/</a:t>
            </a:r>
            <a:endParaRPr lang="en-US" sz="2800" dirty="0"/>
          </a:p>
        </p:txBody>
      </p:sp>
      <p:sp>
        <p:nvSpPr>
          <p:cNvPr id="2" name="Slide Number Placeholder 3">
            <a:extLst>
              <a:ext uri="{FF2B5EF4-FFF2-40B4-BE49-F238E27FC236}">
                <a16:creationId xmlns:a16="http://schemas.microsoft.com/office/drawing/2014/main" id="{511AB05B-E607-0C19-ECC0-AE82351B123F}"/>
              </a:ext>
            </a:extLst>
          </p:cNvPr>
          <p:cNvSpPr txBox="1">
            <a:spLocks/>
          </p:cNvSpPr>
          <p:nvPr/>
        </p:nvSpPr>
        <p:spPr>
          <a:xfrm>
            <a:off x="7086600" y="649289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FF6C23-43DD-49E7-9767-F6198264D19A}" type="slidenum">
              <a:rPr lang="en-US" sz="1200" b="1" smtClean="0">
                <a:solidFill>
                  <a:schemeClr val="bg1"/>
                </a:solidFill>
              </a:rPr>
              <a:pPr algn="r"/>
              <a:t>3</a:t>
            </a:fld>
            <a:endParaRPr lang="en-US" sz="1200" b="1" dirty="0">
              <a:solidFill>
                <a:schemeClr val="bg1"/>
              </a:solidFill>
            </a:endParaRPr>
          </a:p>
        </p:txBody>
      </p:sp>
    </p:spTree>
    <p:extLst>
      <p:ext uri="{BB962C8B-B14F-4D97-AF65-F5344CB8AC3E}">
        <p14:creationId xmlns:p14="http://schemas.microsoft.com/office/powerpoint/2010/main" val="253995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D276E-4D3F-99E4-544C-73C07910FA20}"/>
              </a:ext>
            </a:extLst>
          </p:cNvPr>
          <p:cNvSpPr txBox="1"/>
          <p:nvPr/>
        </p:nvSpPr>
        <p:spPr>
          <a:xfrm>
            <a:off x="3818597" y="2625476"/>
            <a:ext cx="5059748" cy="3724096"/>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Foreign Perspective Briefs </a:t>
            </a:r>
            <a:r>
              <a:rPr lang="en-US" dirty="0">
                <a:latin typeface="Arial" panose="020B0604020202020204" pitchFamily="34" charset="0"/>
                <a:cs typeface="Arial" panose="020B0604020202020204" pitchFamily="34" charset="0"/>
              </a:rPr>
              <a:t>– Research grounded on authoritative foreign language materials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Latest – Evolution in Russian Peacekeeping </a:t>
            </a:r>
            <a:r>
              <a:rPr lang="en-US" sz="1400" dirty="0">
                <a:latin typeface="Arial" panose="020B0604020202020204" pitchFamily="34" charset="0"/>
                <a:cs typeface="Arial" panose="020B0604020202020204" pitchFamily="34" charset="0"/>
                <a:hlinkClick r:id="rId2"/>
              </a:rPr>
              <a:t>https://fmso.tradoc.army.mil/2023/2023-03-24-the-evolutionary-russian-view-of-peacekeeping-as-part-of-modern-warfare-matthew-stein-update/</a:t>
            </a:r>
            <a:r>
              <a:rPr lang="en-US" sz="14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Articles in Professional Journals </a:t>
            </a:r>
          </a:p>
          <a:p>
            <a:r>
              <a:rPr lang="en-US" b="1" dirty="0">
                <a:latin typeface="Arial" panose="020B0604020202020204" pitchFamily="34" charset="0"/>
                <a:cs typeface="Arial" panose="020B0604020202020204" pitchFamily="34" charset="0"/>
              </a:rPr>
              <a:t>Russian Infantry’s</a:t>
            </a:r>
          </a:p>
          <a:p>
            <a:r>
              <a:rPr lang="en-US" b="1" dirty="0">
                <a:latin typeface="Arial" panose="020B0604020202020204" pitchFamily="34" charset="0"/>
                <a:cs typeface="Arial" panose="020B0604020202020204" pitchFamily="34" charset="0"/>
              </a:rPr>
              <a:t>Breaching and Clearing Techniques </a:t>
            </a:r>
            <a:r>
              <a:rPr lang="en-US" b="1" dirty="0">
                <a:latin typeface="Arial" panose="020B0604020202020204" pitchFamily="34" charset="0"/>
                <a:cs typeface="Arial" panose="020B0604020202020204" pitchFamily="34" charset="0"/>
                <a:hlinkClick r:id="rId3"/>
              </a:rPr>
              <a:t>https://www.moore.army.mil/infantry/magazine/issues/2023/Winter/pdf/8_Grau-BartlesBreach_txt.pdf</a:t>
            </a:r>
            <a:r>
              <a:rPr lang="en-US" b="1"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F79F1D8E-B588-716C-D42C-558DE89A1DD8}"/>
              </a:ext>
            </a:extLst>
          </p:cNvPr>
          <p:cNvPicPr>
            <a:picLocks noChangeAspect="1"/>
          </p:cNvPicPr>
          <p:nvPr/>
        </p:nvPicPr>
        <p:blipFill>
          <a:blip r:embed="rId4"/>
          <a:stretch>
            <a:fillRect/>
          </a:stretch>
        </p:blipFill>
        <p:spPr>
          <a:xfrm>
            <a:off x="265655" y="974851"/>
            <a:ext cx="1499268" cy="195993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AC63C52-377D-51C2-A54D-4B223E5AE5FD}"/>
              </a:ext>
            </a:extLst>
          </p:cNvPr>
          <p:cNvPicPr>
            <a:picLocks noChangeAspect="1"/>
          </p:cNvPicPr>
          <p:nvPr/>
        </p:nvPicPr>
        <p:blipFill>
          <a:blip r:embed="rId5"/>
          <a:stretch>
            <a:fillRect/>
          </a:stretch>
        </p:blipFill>
        <p:spPr>
          <a:xfrm>
            <a:off x="2033165" y="974851"/>
            <a:ext cx="1517189" cy="195993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0C4A141A-38B3-7C78-AF08-8E597205B803}"/>
              </a:ext>
            </a:extLst>
          </p:cNvPr>
          <p:cNvSpPr txBox="1"/>
          <p:nvPr/>
        </p:nvSpPr>
        <p:spPr>
          <a:xfrm>
            <a:off x="3818596" y="974851"/>
            <a:ext cx="4942070" cy="1477328"/>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Military DIME (M-DIME) Research Project </a:t>
            </a:r>
            <a:r>
              <a:rPr lang="en-US" dirty="0">
                <a:latin typeface="Arial" panose="020B0604020202020204" pitchFamily="34" charset="0"/>
                <a:cs typeface="Arial" panose="020B0604020202020204" pitchFamily="34" charset="0"/>
              </a:rPr>
              <a:t>– assessments of Russian influence in countries of interest - </a:t>
            </a:r>
            <a:r>
              <a:rPr lang="en-US" dirty="0">
                <a:latin typeface="Arial" panose="020B0604020202020204" pitchFamily="34" charset="0"/>
                <a:cs typeface="Arial" panose="020B0604020202020204" pitchFamily="34" charset="0"/>
                <a:hlinkClick r:id="rId6"/>
              </a:rPr>
              <a:t>https://fmso.tradoc.army.mil/military-dime-research-project/</a:t>
            </a:r>
            <a:r>
              <a:rPr lang="en-US" dirty="0">
                <a:latin typeface="Arial" panose="020B0604020202020204" pitchFamily="34" charset="0"/>
                <a:cs typeface="Arial" panose="020B0604020202020204" pitchFamily="34" charset="0"/>
              </a:rPr>
              <a:t> </a:t>
            </a:r>
          </a:p>
        </p:txBody>
      </p:sp>
      <p:sp>
        <p:nvSpPr>
          <p:cNvPr id="16" name="Title 1">
            <a:extLst>
              <a:ext uri="{FF2B5EF4-FFF2-40B4-BE49-F238E27FC236}">
                <a16:creationId xmlns:a16="http://schemas.microsoft.com/office/drawing/2014/main" id="{3790C437-E594-B4C2-5F0C-7263221E3BC1}"/>
              </a:ext>
            </a:extLst>
          </p:cNvPr>
          <p:cNvSpPr txBox="1">
            <a:spLocks/>
          </p:cNvSpPr>
          <p:nvPr/>
        </p:nvSpPr>
        <p:spPr>
          <a:xfrm>
            <a:off x="326619" y="178359"/>
            <a:ext cx="836018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latin typeface="Arial" panose="020B0604020202020204" pitchFamily="34" charset="0"/>
                <a:cs typeface="Arial" panose="020B0604020202020204" pitchFamily="34" charset="0"/>
              </a:rPr>
              <a:t>Russian Influence</a:t>
            </a:r>
            <a:endParaRPr lang="en-US" sz="4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52133C5-61BE-FA6F-49B8-8601691C4D49}"/>
              </a:ext>
            </a:extLst>
          </p:cNvPr>
          <p:cNvPicPr>
            <a:picLocks noChangeAspect="1"/>
          </p:cNvPicPr>
          <p:nvPr/>
        </p:nvPicPr>
        <p:blipFill>
          <a:blip r:embed="rId7"/>
          <a:stretch>
            <a:fillRect/>
          </a:stretch>
        </p:blipFill>
        <p:spPr>
          <a:xfrm>
            <a:off x="265655" y="3227239"/>
            <a:ext cx="1499268" cy="193579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CF5EA3D-C964-7A5D-CF1E-19AF0CAA6475}"/>
              </a:ext>
            </a:extLst>
          </p:cNvPr>
          <p:cNvPicPr>
            <a:picLocks noChangeAspect="1"/>
          </p:cNvPicPr>
          <p:nvPr/>
        </p:nvPicPr>
        <p:blipFill rotWithShape="1">
          <a:blip r:embed="rId8"/>
          <a:srcRect l="4841" r="6075"/>
          <a:stretch/>
        </p:blipFill>
        <p:spPr>
          <a:xfrm>
            <a:off x="2033164" y="3222603"/>
            <a:ext cx="1517189" cy="19404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513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EFC3E1-C6C0-BC67-1BC6-A15931FBCCAA}"/>
              </a:ext>
            </a:extLst>
          </p:cNvPr>
          <p:cNvSpPr txBox="1"/>
          <p:nvPr/>
        </p:nvSpPr>
        <p:spPr>
          <a:xfrm>
            <a:off x="2247138" y="237700"/>
            <a:ext cx="4649724" cy="523220"/>
          </a:xfrm>
          <a:prstGeom prst="rect">
            <a:avLst/>
          </a:prstGeom>
          <a:noFill/>
        </p:spPr>
        <p:txBody>
          <a:bodyPr wrap="square">
            <a:spAutoFit/>
          </a:bodyPr>
          <a:lstStyle/>
          <a:p>
            <a:pPr marL="0" marR="0" algn="ctr">
              <a:spcBef>
                <a:spcPts val="200"/>
              </a:spcBef>
              <a:spcAft>
                <a:spcPts val="0"/>
              </a:spcAft>
            </a:pPr>
            <a:r>
              <a:rPr lang="en-US" sz="2800" b="1" dirty="0">
                <a:effectLst/>
                <a:latin typeface="Arial" panose="020B0604020202020204" pitchFamily="34" charset="0"/>
                <a:ea typeface="DengXian Light" panose="020B0503020204020204" pitchFamily="2" charset="-122"/>
                <a:cs typeface="Arial" panose="020B0604020202020204" pitchFamily="34" charset="0"/>
              </a:rPr>
              <a:t>Primary </a:t>
            </a:r>
            <a:r>
              <a:rPr lang="en-US" sz="2800" b="1" dirty="0">
                <a:latin typeface="Arial" panose="020B0604020202020204" pitchFamily="34" charset="0"/>
                <a:ea typeface="DengXian Light" panose="020B0503020204020204" pitchFamily="2" charset="-122"/>
                <a:cs typeface="Arial" panose="020B0604020202020204" pitchFamily="34" charset="0"/>
              </a:rPr>
              <a:t>S</a:t>
            </a:r>
            <a:r>
              <a:rPr lang="en-US" sz="2800" b="1" dirty="0">
                <a:effectLst/>
                <a:latin typeface="Arial" panose="020B0604020202020204" pitchFamily="34" charset="0"/>
                <a:ea typeface="DengXian Light" panose="020B0503020204020204" pitchFamily="2" charset="-122"/>
                <a:cs typeface="Arial" panose="020B0604020202020204" pitchFamily="34" charset="0"/>
              </a:rPr>
              <a:t>ources</a:t>
            </a:r>
          </a:p>
        </p:txBody>
      </p:sp>
      <p:sp>
        <p:nvSpPr>
          <p:cNvPr id="7" name="TextBox 6">
            <a:extLst>
              <a:ext uri="{FF2B5EF4-FFF2-40B4-BE49-F238E27FC236}">
                <a16:creationId xmlns:a16="http://schemas.microsoft.com/office/drawing/2014/main" id="{72785BE4-DAB9-887A-F817-9AF18A6C74C0}"/>
              </a:ext>
            </a:extLst>
          </p:cNvPr>
          <p:cNvSpPr txBox="1"/>
          <p:nvPr/>
        </p:nvSpPr>
        <p:spPr>
          <a:xfrm>
            <a:off x="121920" y="1437376"/>
            <a:ext cx="8839200" cy="5016758"/>
          </a:xfrm>
          <a:prstGeom prst="rect">
            <a:avLst/>
          </a:prstGeom>
          <a:noFill/>
        </p:spPr>
        <p:txBody>
          <a:bodyPr wrap="square">
            <a:spAutoFit/>
          </a:bodyPr>
          <a:lstStyle/>
          <a:p>
            <a:pPr marL="0" marR="0">
              <a:spcBef>
                <a:spcPts val="0"/>
              </a:spcBef>
              <a:spcAft>
                <a:spcPts val="0"/>
              </a:spcAft>
            </a:pPr>
            <a:r>
              <a:rPr lang="en-US" sz="1600" b="1" dirty="0">
                <a:effectLst/>
                <a:latin typeface="Arial" panose="020B0604020202020204" pitchFamily="34" charset="0"/>
                <a:ea typeface="SimSun" panose="02010600030101010101" pitchFamily="2" charset="-122"/>
                <a:cs typeface="Arial" panose="020B0604020202020204" pitchFamily="34" charset="0"/>
              </a:rPr>
              <a:t>Key Documents – Don’t just let people </a:t>
            </a:r>
            <a:r>
              <a:rPr lang="en-US" sz="1600" b="1" i="1" dirty="0">
                <a:latin typeface="Arial" panose="020B0604020202020204" pitchFamily="34" charset="0"/>
                <a:ea typeface="SimSun" panose="02010600030101010101" pitchFamily="2" charset="-122"/>
                <a:cs typeface="Arial" panose="020B0604020202020204" pitchFamily="34" charset="0"/>
              </a:rPr>
              <a:t>tell </a:t>
            </a:r>
            <a:r>
              <a:rPr lang="en-US" sz="1600" b="1" dirty="0">
                <a:latin typeface="Arial" panose="020B0604020202020204" pitchFamily="34" charset="0"/>
                <a:ea typeface="SimSun" panose="02010600030101010101" pitchFamily="2" charset="-122"/>
                <a:cs typeface="Arial" panose="020B0604020202020204" pitchFamily="34" charset="0"/>
              </a:rPr>
              <a:t>you about how Russian leaders think – see what they prioritize in some of the most important documents published by Putin’s regime: </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SimSun" panose="02010600030101010101" pitchFamily="2" charset="-122"/>
                <a:cs typeface="Arial" panose="020B0604020202020204" pitchFamily="34" charset="0"/>
              </a:rPr>
              <a:t>Military Doctrine of the Russian Federation (2014) - English version here - might need to use cached version </a:t>
            </a:r>
            <a:r>
              <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2"/>
              </a:rPr>
              <a:t>https://thailand.mid.ru/en/military-doctrine-of-the-russian-federation</a:t>
            </a: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SimSun" panose="02010600030101010101" pitchFamily="2" charset="-122"/>
                <a:cs typeface="Arial" panose="020B0604020202020204" pitchFamily="34" charset="0"/>
              </a:rPr>
              <a:t>National Security Strategy of the Russian Federation (2021) </a:t>
            </a:r>
            <a:r>
              <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3"/>
              </a:rPr>
              <a:t>https://rusmilsec.files.wordpress.com/2021/08/nss_rf_2021_eng_.pdf</a:t>
            </a: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342900" marR="0" lvl="0" indent="-342900">
              <a:spcBef>
                <a:spcPts val="0"/>
              </a:spcBef>
              <a:spcAft>
                <a:spcPts val="0"/>
              </a:spcAft>
              <a:buFont typeface="Symbol" panose="05050102010706020507" pitchFamily="18" charset="2"/>
              <a:buChar char=""/>
            </a:pPr>
            <a:endParaRPr lang="en-US" sz="1600" dirty="0">
              <a:latin typeface="Arial" panose="020B0604020202020204" pitchFamily="34" charset="0"/>
              <a:ea typeface="SimSun" panose="02010600030101010101" pitchFamily="2" charset="-122"/>
              <a:cs typeface="Arial" panose="020B0604020202020204" pitchFamily="34" charset="0"/>
            </a:endParaRPr>
          </a:p>
          <a:p>
            <a:pPr marL="342900" indent="-342900">
              <a:buFont typeface="Symbol" panose="05050102010706020507" pitchFamily="18" charset="2"/>
              <a:buChar char=""/>
            </a:pPr>
            <a:r>
              <a:rPr lang="en-US" sz="1600" dirty="0">
                <a:effectLst/>
                <a:latin typeface="Arial" panose="020B0604020202020204" pitchFamily="34" charset="0"/>
                <a:ea typeface="SimSun" panose="02010600030101010101" pitchFamily="2" charset="-122"/>
                <a:cs typeface="Arial" panose="020B0604020202020204" pitchFamily="34" charset="0"/>
              </a:rPr>
              <a:t>Vladimir Putin "On the Historical Unity of Russians and Ukrainians", Kremlin Website, 12 July 2021, </a:t>
            </a:r>
            <a:r>
              <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4"/>
              </a:rPr>
              <a:t>https://webcache.googleusercontent.com/search?q=cache:AfyH_6UoeU4J:www.en.kremlin.ru/events/president/news/66181&amp;hl=en&amp;gl=us&amp;strip=1&amp;vwsrc=0</a:t>
            </a:r>
            <a:endPar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sz="1600" b="1" dirty="0">
                <a:effectLst/>
                <a:latin typeface="Arial" panose="020B0604020202020204" pitchFamily="34" charset="0"/>
                <a:ea typeface="SimSun" panose="02010600030101010101" pitchFamily="2" charset="-122"/>
                <a:cs typeface="Arial" panose="020B0604020202020204" pitchFamily="34" charset="0"/>
              </a:rPr>
              <a:t>Why read? </a:t>
            </a:r>
            <a:r>
              <a:rPr lang="en-US" sz="1600" dirty="0">
                <a:effectLst/>
                <a:latin typeface="Arial" panose="020B0604020202020204" pitchFamily="34" charset="0"/>
                <a:ea typeface="SimSun" panose="02010600030101010101" pitchFamily="2" charset="-122"/>
                <a:cs typeface="Arial" panose="020B0604020202020204" pitchFamily="34" charset="0"/>
              </a:rPr>
              <a:t>This article directly foreshadowed Putin’s decision to go to war. </a:t>
            </a:r>
          </a:p>
          <a:p>
            <a:pPr marL="342900" indent="-342900">
              <a:buFont typeface="Symbol" panose="05050102010706020507" pitchFamily="18" charset="2"/>
              <a:buChar char=""/>
            </a:pPr>
            <a:endParaRPr lang="en-US" sz="1600" dirty="0">
              <a:effectLst/>
              <a:latin typeface="Arial" panose="020B0604020202020204" pitchFamily="34" charset="0"/>
              <a:ea typeface="SimSun" panose="02010600030101010101" pitchFamily="2" charset="-122"/>
              <a:cs typeface="Arial" panose="020B0604020202020204" pitchFamily="34" charset="0"/>
            </a:endParaRPr>
          </a:p>
          <a:p>
            <a:pPr marL="342900" indent="-342900">
              <a:buFont typeface="Symbol" panose="05050102010706020507" pitchFamily="18" charset="2"/>
              <a:buChar char=""/>
            </a:pPr>
            <a:r>
              <a:rPr lang="en-US" sz="1600" dirty="0">
                <a:effectLst/>
                <a:latin typeface="Arial" panose="020B0604020202020204" pitchFamily="34" charset="0"/>
                <a:ea typeface="SimSun" panose="02010600030101010101" pitchFamily="2" charset="-122"/>
                <a:cs typeface="Arial" panose="020B0604020202020204" pitchFamily="34" charset="0"/>
              </a:rPr>
              <a:t>"Address to the Federal Assembly," Kremlin Archive, 25 April 2005, </a:t>
            </a:r>
            <a:r>
              <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5"/>
              </a:rPr>
              <a:t>https://web.archive.org/web/20100820034601/http://archive.kremlin.ru/appears/2005/04/25/1223_type63372type63374type82634_87049.shtml</a:t>
            </a:r>
            <a:r>
              <a:rPr lang="en-US" sz="1600" dirty="0">
                <a:effectLst/>
                <a:latin typeface="Arial" panose="020B0604020202020204" pitchFamily="34" charset="0"/>
                <a:ea typeface="SimSun" panose="02010600030101010101" pitchFamily="2" charset="-122"/>
                <a:cs typeface="Arial" panose="020B0604020202020204" pitchFamily="34" charset="0"/>
              </a:rPr>
              <a:t> </a:t>
            </a:r>
          </a:p>
          <a:p>
            <a:pPr marL="800100" lvl="1" indent="-342900">
              <a:buFont typeface="Wingdings" panose="05000000000000000000" pitchFamily="2" charset="2"/>
              <a:buChar char="Ø"/>
            </a:pPr>
            <a:r>
              <a:rPr lang="en-US" sz="1600" b="1" dirty="0">
                <a:effectLst/>
                <a:latin typeface="Arial" panose="020B0604020202020204" pitchFamily="34" charset="0"/>
                <a:ea typeface="SimSun" panose="02010600030101010101" pitchFamily="2" charset="-122"/>
                <a:cs typeface="Arial" panose="020B0604020202020204" pitchFamily="34" charset="0"/>
              </a:rPr>
              <a:t>Why </a:t>
            </a:r>
            <a:r>
              <a:rPr lang="en-US" sz="1600" b="1" dirty="0">
                <a:latin typeface="Arial" panose="020B0604020202020204" pitchFamily="34" charset="0"/>
                <a:ea typeface="SimSun" panose="02010600030101010101" pitchFamily="2" charset="-122"/>
                <a:cs typeface="Arial" panose="020B0604020202020204" pitchFamily="34" charset="0"/>
              </a:rPr>
              <a:t>read?: </a:t>
            </a:r>
            <a:r>
              <a:rPr lang="en-US" sz="1600" dirty="0">
                <a:effectLst/>
                <a:latin typeface="Arial" panose="020B0604020202020204" pitchFamily="34" charset="0"/>
                <a:ea typeface="SimSun" panose="02010600030101010101" pitchFamily="2" charset="-122"/>
                <a:cs typeface="Arial" panose="020B0604020202020204" pitchFamily="34" charset="0"/>
              </a:rPr>
              <a:t>This is the speech where Putin said that the collapse of the Soviet Union as “the greatest geopolitical catastrophe of the 20th Century” </a:t>
            </a:r>
          </a:p>
          <a:p>
            <a:pPr marL="342900" marR="0" lvl="0" indent="-342900">
              <a:spcBef>
                <a:spcPts val="0"/>
              </a:spcBef>
              <a:spcAft>
                <a:spcPts val="0"/>
              </a:spcAft>
              <a:buFont typeface="Symbol" panose="05050102010706020507" pitchFamily="18" charset="2"/>
              <a:buChar char=""/>
            </a:pPr>
            <a:endParaRPr lang="en-US" sz="1600" dirty="0">
              <a:effectLst/>
              <a:latin typeface="Arial" panose="020B0604020202020204" pitchFamily="34" charset="0"/>
              <a:ea typeface="SimSun" panose="02010600030101010101" pitchFamily="2" charset="-122"/>
              <a:cs typeface="Arial" panose="020B0604020202020204" pitchFamily="34" charset="0"/>
            </a:endParaRPr>
          </a:p>
        </p:txBody>
      </p:sp>
      <p:sp>
        <p:nvSpPr>
          <p:cNvPr id="8" name="TextBox 7">
            <a:extLst>
              <a:ext uri="{FF2B5EF4-FFF2-40B4-BE49-F238E27FC236}">
                <a16:creationId xmlns:a16="http://schemas.microsoft.com/office/drawing/2014/main" id="{3006B906-59D5-AE4D-3F5A-BF9727E7647D}"/>
              </a:ext>
            </a:extLst>
          </p:cNvPr>
          <p:cNvSpPr txBox="1"/>
          <p:nvPr/>
        </p:nvSpPr>
        <p:spPr>
          <a:xfrm>
            <a:off x="0" y="891952"/>
            <a:ext cx="9144000" cy="523220"/>
          </a:xfrm>
          <a:prstGeom prst="rect">
            <a:avLst/>
          </a:prstGeom>
          <a:solidFill>
            <a:srgbClr val="FFFF00"/>
          </a:solidFill>
          <a:ln>
            <a:solidFill>
              <a:schemeClr val="tx1"/>
            </a:solidFill>
          </a:ln>
        </p:spPr>
        <p:txBody>
          <a:bodyPr wrap="square" rtlCol="0">
            <a:spAutoFit/>
          </a:bodyPr>
          <a:lstStyle/>
          <a:p>
            <a:r>
              <a:rPr lang="en-US" sz="1400" b="1" dirty="0">
                <a:latin typeface="Arial" panose="020B0604020202020204" pitchFamily="34" charset="0"/>
                <a:cs typeface="Arial" panose="020B0604020202020204" pitchFamily="34" charset="0"/>
              </a:rPr>
              <a:t>Exercise caution when accessing foreign websites. When possible, use cached versions </a:t>
            </a:r>
            <a:r>
              <a:rPr lang="en-US" sz="1400" b="1" dirty="0" err="1">
                <a:latin typeface="Arial" panose="020B0604020202020204" pitchFamily="34" charset="0"/>
                <a:cs typeface="Arial" panose="020B0604020202020204" pitchFamily="34" charset="0"/>
              </a:rPr>
              <a:t>etc</a:t>
            </a:r>
            <a:r>
              <a:rPr lang="en-US" sz="1400" b="1" dirty="0">
                <a:latin typeface="Arial" panose="020B0604020202020204" pitchFamily="34" charset="0"/>
                <a:cs typeface="Arial" panose="020B0604020202020204" pitchFamily="34" charset="0"/>
              </a:rPr>
              <a:t> and/or a VPN or other attribution management tools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13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25E836-39E7-2BF1-E603-FFE3FA3E6229}"/>
              </a:ext>
            </a:extLst>
          </p:cNvPr>
          <p:cNvSpPr txBox="1">
            <a:spLocks/>
          </p:cNvSpPr>
          <p:nvPr/>
        </p:nvSpPr>
        <p:spPr>
          <a:xfrm>
            <a:off x="391910" y="240149"/>
            <a:ext cx="836018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latin typeface="Bahnschrift" panose="020B0502040204020203" pitchFamily="34" charset="0"/>
              </a:rPr>
              <a:t>Podcasts</a:t>
            </a:r>
            <a:endParaRPr lang="en-US" sz="4000" b="1" dirty="0">
              <a:latin typeface="Bahnschrift" panose="020B0502040204020203" pitchFamily="34" charset="0"/>
            </a:endParaRPr>
          </a:p>
        </p:txBody>
      </p:sp>
      <p:sp>
        <p:nvSpPr>
          <p:cNvPr id="6" name="TextBox 5">
            <a:extLst>
              <a:ext uri="{FF2B5EF4-FFF2-40B4-BE49-F238E27FC236}">
                <a16:creationId xmlns:a16="http://schemas.microsoft.com/office/drawing/2014/main" id="{B4AC4A9D-DA81-5DF3-C729-9950EB212650}"/>
              </a:ext>
            </a:extLst>
          </p:cNvPr>
          <p:cNvSpPr txBox="1"/>
          <p:nvPr/>
        </p:nvSpPr>
        <p:spPr>
          <a:xfrm>
            <a:off x="391910" y="905887"/>
            <a:ext cx="8360180" cy="5016758"/>
          </a:xfrm>
          <a:prstGeom prst="rect">
            <a:avLst/>
          </a:prstGeom>
          <a:noFill/>
        </p:spPr>
        <p:txBody>
          <a:bodyPr wrap="square">
            <a:spAutoFit/>
          </a:bodyPr>
          <a:lstStyle/>
          <a:p>
            <a:pPr marL="285750" indent="-285750" algn="just">
              <a:buFont typeface="Arial" panose="020B0604020202020204" pitchFamily="34" charset="0"/>
              <a:buChar char="•"/>
            </a:pPr>
            <a:r>
              <a:rPr lang="en-US" sz="1600" i="1" dirty="0">
                <a:effectLst/>
                <a:latin typeface="Arial" panose="020B0604020202020204" pitchFamily="34" charset="0"/>
                <a:ea typeface="DengXian" panose="02010600030101010101" pitchFamily="2" charset="-122"/>
                <a:cs typeface="Arial" panose="020B0604020202020204" pitchFamily="34" charset="0"/>
              </a:rPr>
              <a:t>In Moscow’s Shadows </a:t>
            </a:r>
            <a:r>
              <a:rPr lang="en-US" sz="1600" dirty="0">
                <a:effectLst/>
                <a:latin typeface="Arial" panose="020B0604020202020204" pitchFamily="34" charset="0"/>
                <a:ea typeface="DengXian" panose="02010600030101010101" pitchFamily="2" charset="-122"/>
                <a:cs typeface="Arial" panose="020B0604020202020204" pitchFamily="34" charset="0"/>
              </a:rPr>
              <a:t>– by Russia scholar Mark </a:t>
            </a:r>
            <a:r>
              <a:rPr lang="en-US" sz="1600" dirty="0" err="1">
                <a:effectLst/>
                <a:latin typeface="Arial" panose="020B0604020202020204" pitchFamily="34" charset="0"/>
                <a:ea typeface="DengXian" panose="02010600030101010101" pitchFamily="2" charset="-122"/>
                <a:cs typeface="Arial" panose="020B0604020202020204" pitchFamily="34" charset="0"/>
              </a:rPr>
              <a:t>Galleotti</a:t>
            </a:r>
            <a:r>
              <a:rPr lang="en-US" sz="1600" dirty="0">
                <a:effectLst/>
                <a:latin typeface="Arial" panose="020B0604020202020204" pitchFamily="34" charset="0"/>
                <a:ea typeface="DengXian" panose="02010600030101010101" pitchFamily="2" charset="-122"/>
                <a:cs typeface="Arial" panose="020B0604020202020204" pitchFamily="34" charset="0"/>
              </a:rPr>
              <a:t>  </a:t>
            </a:r>
            <a:r>
              <a:rPr lang="en-US" sz="1600" u="sng" dirty="0">
                <a:solidFill>
                  <a:srgbClr val="0000FF"/>
                </a:solidFill>
                <a:effectLst/>
                <a:latin typeface="Arial" panose="020B0604020202020204" pitchFamily="34" charset="0"/>
                <a:ea typeface="DengXian" panose="02010600030101010101" pitchFamily="2" charset="-122"/>
                <a:cs typeface="Arial" panose="020B0604020202020204" pitchFamily="34" charset="0"/>
                <a:hlinkClick r:id="rId2"/>
              </a:rPr>
              <a:t>https://podcasts.apple.com/us/podcast/in-moscows-shadows/id1510124746</a:t>
            </a:r>
            <a:endParaRPr lang="en-US" sz="1600" u="sng" dirty="0">
              <a:solidFill>
                <a:srgbClr val="0000FF"/>
              </a:solidFill>
              <a:latin typeface="Arial" panose="020B0604020202020204" pitchFamily="34" charset="0"/>
              <a:ea typeface="DengXian" panose="02010600030101010101" pitchFamily="2" charset="-122"/>
              <a:cs typeface="Arial" panose="020B0604020202020204" pitchFamily="34" charset="0"/>
            </a:endParaRPr>
          </a:p>
          <a:p>
            <a:pPr lvl="1" algn="just"/>
            <a:r>
              <a:rPr lang="en-US" sz="1600" dirty="0">
                <a:effectLst/>
                <a:latin typeface="Arial" panose="020B0604020202020204" pitchFamily="34" charset="0"/>
                <a:ea typeface="DengXian" panose="02010600030101010101" pitchFamily="2" charset="-122"/>
                <a:cs typeface="Arial" panose="020B0604020202020204" pitchFamily="34" charset="0"/>
              </a:rPr>
              <a:t>I appreciate the breadth of elite politics to nitty gritty </a:t>
            </a:r>
            <a:r>
              <a:rPr lang="en-US" sz="1600" dirty="0" err="1">
                <a:effectLst/>
                <a:latin typeface="Arial" panose="020B0604020202020204" pitchFamily="34" charset="0"/>
                <a:ea typeface="DengXian" panose="02010600030101010101" pitchFamily="2" charset="-122"/>
                <a:cs typeface="Arial" panose="020B0604020202020204" pitchFamily="34" charset="0"/>
              </a:rPr>
              <a:t>Spetznaz</a:t>
            </a:r>
            <a:r>
              <a:rPr lang="en-US" sz="1600" dirty="0">
                <a:effectLst/>
                <a:latin typeface="Arial" panose="020B0604020202020204" pitchFamily="34" charset="0"/>
                <a:ea typeface="DengXian" panose="02010600030101010101" pitchFamily="2" charset="-122"/>
                <a:cs typeface="Arial" panose="020B0604020202020204" pitchFamily="34" charset="0"/>
              </a:rPr>
              <a:t> stuff and the dose of humor. Its also a little less ‘ideological’ (if that is the right word) than Brian Whitmore’s energetic but sometimes exhausting style in The Power Vertical blog/podcast </a:t>
            </a:r>
          </a:p>
          <a:p>
            <a:pPr marL="0" marR="0" algn="just">
              <a:spcBef>
                <a:spcPts val="0"/>
              </a:spcBef>
              <a:spcAft>
                <a:spcPts val="0"/>
              </a:spcAft>
            </a:pPr>
            <a:r>
              <a:rPr lang="en-US" sz="1600" u="none" strike="noStrike" dirty="0">
                <a:solidFill>
                  <a:srgbClr val="0000FF"/>
                </a:solidFill>
                <a:effectLst/>
                <a:latin typeface="Arial" panose="020B0604020202020204" pitchFamily="34" charset="0"/>
                <a:ea typeface="DengXian" panose="02010600030101010101" pitchFamily="2" charset="-122"/>
                <a:cs typeface="Arial" panose="020B0604020202020204" pitchFamily="34" charset="0"/>
              </a:rPr>
              <a:t> </a:t>
            </a:r>
            <a:endParaRPr lang="en-US" sz="1600" dirty="0">
              <a:effectLst/>
              <a:latin typeface="Arial" panose="020B0604020202020204" pitchFamily="34" charset="0"/>
              <a:ea typeface="DengXian" panose="02010600030101010101" pitchFamily="2" charset="-122"/>
              <a:cs typeface="Arial" panose="020B0604020202020204" pitchFamily="34" charset="0"/>
            </a:endParaRPr>
          </a:p>
          <a:p>
            <a:pPr marL="285750" marR="0" indent="-285750" algn="just">
              <a:spcBef>
                <a:spcPts val="0"/>
              </a:spcBef>
              <a:spcAft>
                <a:spcPts val="0"/>
              </a:spcAft>
              <a:buFont typeface="Arial" panose="020B0604020202020204" pitchFamily="34" charset="0"/>
              <a:buChar char="•"/>
            </a:pPr>
            <a:r>
              <a:rPr lang="en-US" sz="1600" i="1" dirty="0">
                <a:effectLst/>
                <a:latin typeface="Arial" panose="020B0604020202020204" pitchFamily="34" charset="0"/>
                <a:ea typeface="SimSun" panose="02010600030101010101" pitchFamily="2" charset="-122"/>
                <a:cs typeface="Arial" panose="020B0604020202020204" pitchFamily="34" charset="0"/>
              </a:rPr>
              <a:t>Next Year in Moscow </a:t>
            </a:r>
            <a:r>
              <a:rPr lang="en-US" sz="1600" dirty="0">
                <a:effectLst/>
                <a:latin typeface="Arial" panose="020B0604020202020204" pitchFamily="34" charset="0"/>
                <a:ea typeface="SimSun" panose="02010600030101010101" pitchFamily="2" charset="-122"/>
                <a:cs typeface="Arial" panose="020B0604020202020204" pitchFamily="34" charset="0"/>
              </a:rPr>
              <a:t>from The Economist </a:t>
            </a:r>
            <a:r>
              <a:rPr lang="en-US" sz="16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3"/>
              </a:rPr>
              <a:t>https://www.economist.com/moscowpod</a:t>
            </a:r>
            <a:endParaRPr lang="en-US" sz="1600" dirty="0">
              <a:effectLst/>
              <a:latin typeface="Arial" panose="020B0604020202020204" pitchFamily="34" charset="0"/>
              <a:ea typeface="SimSun" panose="02010600030101010101" pitchFamily="2" charset="-122"/>
              <a:cs typeface="Arial" panose="020B0604020202020204" pitchFamily="34" charset="0"/>
            </a:endParaRPr>
          </a:p>
          <a:p>
            <a:pPr lvl="1" algn="just"/>
            <a:r>
              <a:rPr lang="en-US" sz="1600" dirty="0">
                <a:effectLst/>
                <a:latin typeface="Arial" panose="020B0604020202020204" pitchFamily="34" charset="0"/>
                <a:ea typeface="SimSun" panose="02010600030101010101" pitchFamily="2" charset="-122"/>
                <a:cs typeface="Arial" panose="020B0604020202020204" pitchFamily="34" charset="0"/>
              </a:rPr>
              <a:t>This 8-part series is focused on interviews with the people inside Russia who protested and those who have left--the new Russian diaspora. I thought it was interesting that a lot of these people were not your typical human rights campaigners but also people who had received the approval of the state (actress </a:t>
            </a:r>
            <a:r>
              <a:rPr lang="en-US" sz="1600" dirty="0" err="1">
                <a:effectLst/>
                <a:latin typeface="Arial" panose="020B0604020202020204" pitchFamily="34" charset="0"/>
                <a:ea typeface="SimSun" panose="02010600030101010101" pitchFamily="2" charset="-122"/>
                <a:cs typeface="Arial" panose="020B0604020202020204" pitchFamily="34" charset="0"/>
              </a:rPr>
              <a:t>Chulpan</a:t>
            </a:r>
            <a:r>
              <a:rPr lang="en-US" sz="1600" dirty="0">
                <a:effectLst/>
                <a:latin typeface="Arial" panose="020B0604020202020204" pitchFamily="34" charset="0"/>
                <a:ea typeface="SimSun" panose="02010600030101010101" pitchFamily="2" charset="-122"/>
                <a:cs typeface="Arial" panose="020B0604020202020204" pitchFamily="34" charset="0"/>
              </a:rPr>
              <a:t> </a:t>
            </a:r>
            <a:r>
              <a:rPr lang="en-US" sz="1600" dirty="0" err="1">
                <a:effectLst/>
                <a:latin typeface="Arial" panose="020B0604020202020204" pitchFamily="34" charset="0"/>
                <a:ea typeface="SimSun" panose="02010600030101010101" pitchFamily="2" charset="-122"/>
                <a:cs typeface="Arial" panose="020B0604020202020204" pitchFamily="34" charset="0"/>
              </a:rPr>
              <a:t>Khamatova</a:t>
            </a:r>
            <a:r>
              <a:rPr lang="en-US" sz="1600" dirty="0">
                <a:effectLst/>
                <a:latin typeface="Arial" panose="020B0604020202020204" pitchFamily="34" charset="0"/>
                <a:ea typeface="SimSun" panose="02010600030101010101" pitchFamily="2" charset="-122"/>
                <a:cs typeface="Arial" panose="020B0604020202020204" pitchFamily="34" charset="0"/>
              </a:rPr>
              <a:t> who interacted with Putin on multiple occasions) or worked for the propaganda apparatus itself (Dmitry Likin--the guy behind Channel 1 TV). Easy way to get a lot of helpful context about how Russian people actually feel about the war. </a:t>
            </a:r>
          </a:p>
          <a:p>
            <a:pPr marL="0" marR="0" algn="just">
              <a:spcBef>
                <a:spcPts val="0"/>
              </a:spcBef>
              <a:spcAft>
                <a:spcPts val="0"/>
              </a:spcAft>
            </a:pPr>
            <a:r>
              <a:rPr lang="en-US" sz="1600" dirty="0">
                <a:effectLst/>
                <a:latin typeface="Arial" panose="020B0604020202020204" pitchFamily="34" charset="0"/>
                <a:ea typeface="DengXian" panose="02010600030101010101" pitchFamily="2" charset="-122"/>
                <a:cs typeface="Arial" panose="020B0604020202020204" pitchFamily="34" charset="0"/>
              </a:rPr>
              <a:t> </a:t>
            </a:r>
          </a:p>
          <a:p>
            <a:pPr marL="285750" marR="0" indent="-285750" algn="just">
              <a:spcBef>
                <a:spcPts val="0"/>
              </a:spcBef>
              <a:spcAft>
                <a:spcPts val="0"/>
              </a:spcAft>
              <a:buFont typeface="Arial" panose="020B0604020202020204" pitchFamily="34" charset="0"/>
              <a:buChar char="•"/>
            </a:pPr>
            <a:r>
              <a:rPr lang="en-US" sz="1600" i="1" dirty="0">
                <a:latin typeface="Arial" panose="020B0604020202020204" pitchFamily="34" charset="0"/>
                <a:ea typeface="DengXian" panose="02010600030101010101" pitchFamily="2" charset="-122"/>
                <a:cs typeface="Arial" panose="020B0604020202020204" pitchFamily="34" charset="0"/>
              </a:rPr>
              <a:t>Click Here</a:t>
            </a:r>
            <a:r>
              <a:rPr lang="en-US" sz="1600" dirty="0">
                <a:latin typeface="Arial" panose="020B0604020202020204" pitchFamily="34" charset="0"/>
                <a:ea typeface="DengXian" panose="02010600030101010101" pitchFamily="2" charset="-122"/>
                <a:cs typeface="Arial" panose="020B0604020202020204" pitchFamily="34" charset="0"/>
              </a:rPr>
              <a:t> – from Recorded Future - </a:t>
            </a:r>
            <a:r>
              <a:rPr lang="en-US" sz="1600" dirty="0">
                <a:latin typeface="Arial" panose="020B0604020202020204" pitchFamily="34" charset="0"/>
                <a:ea typeface="DengXian" panose="02010600030101010101" pitchFamily="2" charset="-122"/>
                <a:cs typeface="Arial" panose="020B0604020202020204" pitchFamily="34" charset="0"/>
                <a:hlinkClick r:id="rId4"/>
              </a:rPr>
              <a:t>https://podcasts.apple.com/us/podcast/click-here/id1225077306</a:t>
            </a:r>
            <a:r>
              <a:rPr lang="en-US" sz="1600" dirty="0">
                <a:latin typeface="Arial" panose="020B0604020202020204" pitchFamily="34" charset="0"/>
                <a:ea typeface="DengXian" panose="02010600030101010101" pitchFamily="2" charset="-122"/>
                <a:cs typeface="Arial" panose="020B0604020202020204" pitchFamily="34" charset="0"/>
              </a:rPr>
              <a:t> </a:t>
            </a:r>
          </a:p>
          <a:p>
            <a:pPr lvl="1" algn="just"/>
            <a:r>
              <a:rPr lang="en-US" sz="1600" dirty="0">
                <a:effectLst/>
                <a:latin typeface="Arial" panose="020B0604020202020204" pitchFamily="34" charset="0"/>
                <a:ea typeface="DengXian" panose="02010600030101010101" pitchFamily="2" charset="-122"/>
                <a:cs typeface="Arial" panose="020B0604020202020204" pitchFamily="34" charset="0"/>
              </a:rPr>
              <a:t>Covers the </a:t>
            </a:r>
            <a:r>
              <a:rPr lang="en-US" sz="1600" dirty="0">
                <a:latin typeface="Arial" panose="020B0604020202020204" pitchFamily="34" charset="0"/>
                <a:ea typeface="DengXian" panose="02010600030101010101" pitchFamily="2" charset="-122"/>
                <a:cs typeface="Arial" panose="020B0604020202020204" pitchFamily="34" charset="0"/>
              </a:rPr>
              <a:t>gamut of news on information and cyber operations but with detailed coverage of Russian criminal and state actors and Ukraine’s response</a:t>
            </a:r>
            <a:endParaRPr lang="en-US" sz="1600" dirty="0">
              <a:effectLst/>
              <a:latin typeface="Arial" panose="020B0604020202020204" pitchFamily="34" charset="0"/>
              <a:ea typeface="DengXian" panose="02010600030101010101" pitchFamily="2" charset="-122"/>
              <a:cs typeface="Arial" panose="020B0604020202020204" pitchFamily="34" charset="0"/>
            </a:endParaRPr>
          </a:p>
          <a:p>
            <a:pPr marL="0" marR="0" algn="just">
              <a:spcBef>
                <a:spcPts val="0"/>
              </a:spcBef>
              <a:spcAft>
                <a:spcPts val="0"/>
              </a:spcAft>
            </a:pPr>
            <a:r>
              <a:rPr lang="en-US" sz="1600" dirty="0">
                <a:effectLst/>
                <a:latin typeface="Arial" panose="020B0604020202020204" pitchFamily="34" charset="0"/>
                <a:ea typeface="DengXia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136087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B5F125-75F8-FF90-6DB0-65C91830043E}"/>
              </a:ext>
            </a:extLst>
          </p:cNvPr>
          <p:cNvSpPr txBox="1"/>
          <p:nvPr/>
        </p:nvSpPr>
        <p:spPr>
          <a:xfrm>
            <a:off x="2247138" y="304824"/>
            <a:ext cx="4649724" cy="461665"/>
          </a:xfrm>
          <a:prstGeom prst="rect">
            <a:avLst/>
          </a:prstGeom>
          <a:noFill/>
        </p:spPr>
        <p:txBody>
          <a:bodyPr wrap="square">
            <a:spAutoFit/>
          </a:bodyPr>
          <a:lstStyle/>
          <a:p>
            <a:pPr marL="0" marR="0" algn="ctr">
              <a:spcBef>
                <a:spcPts val="200"/>
              </a:spcBef>
              <a:spcAft>
                <a:spcPts val="0"/>
              </a:spcAft>
            </a:pPr>
            <a:r>
              <a:rPr lang="en-US" sz="2400" b="1" dirty="0">
                <a:latin typeface="Arial" panose="020B0604020202020204" pitchFamily="34" charset="0"/>
                <a:ea typeface="DengXian Light" panose="020B0503020204020204" pitchFamily="2" charset="-122"/>
                <a:cs typeface="Arial" panose="020B0604020202020204" pitchFamily="34" charset="0"/>
              </a:rPr>
              <a:t>Studies &amp; Books</a:t>
            </a:r>
            <a:endParaRPr lang="en-US" sz="2400" b="1" dirty="0">
              <a:effectLst/>
              <a:latin typeface="Arial" panose="020B0604020202020204" pitchFamily="34" charset="0"/>
              <a:ea typeface="DengXian Light" panose="020B0503020204020204" pitchFamily="2" charset="-122"/>
              <a:cs typeface="Arial" panose="020B0604020202020204" pitchFamily="34" charset="0"/>
            </a:endParaRPr>
          </a:p>
        </p:txBody>
      </p:sp>
      <p:sp>
        <p:nvSpPr>
          <p:cNvPr id="3" name="TextBox 2">
            <a:extLst>
              <a:ext uri="{FF2B5EF4-FFF2-40B4-BE49-F238E27FC236}">
                <a16:creationId xmlns:a16="http://schemas.microsoft.com/office/drawing/2014/main" id="{D12DEBDB-57E8-9136-748D-1F2A6AB1E4A9}"/>
              </a:ext>
            </a:extLst>
          </p:cNvPr>
          <p:cNvSpPr txBox="1"/>
          <p:nvPr/>
        </p:nvSpPr>
        <p:spPr>
          <a:xfrm>
            <a:off x="169815" y="870995"/>
            <a:ext cx="8739053" cy="4708981"/>
          </a:xfrm>
          <a:prstGeom prst="rect">
            <a:avLst/>
          </a:prstGeom>
          <a:noFill/>
        </p:spPr>
        <p:txBody>
          <a:bodyPr wrap="square">
            <a:spAutoFit/>
          </a:bodyPr>
          <a:lstStyle/>
          <a:p>
            <a:pPr marR="0" lvl="0">
              <a:buSzPts val="1000"/>
              <a:tabLst>
                <a:tab pos="457200" algn="l"/>
              </a:tabLst>
            </a:pPr>
            <a:r>
              <a:rPr lang="en-US" sz="1200" b="1" dirty="0">
                <a:effectLst/>
                <a:latin typeface="Arial" panose="020B0604020202020204" pitchFamily="34" charset="0"/>
                <a:ea typeface="DengXian" panose="02010600030101010101" pitchFamily="2" charset="-122"/>
                <a:cs typeface="Arial" panose="020B0604020202020204" pitchFamily="34" charset="0"/>
              </a:rPr>
              <a:t>Royal United Services Institute (RUSI) </a:t>
            </a:r>
            <a:r>
              <a:rPr lang="en-US" sz="1200" dirty="0">
                <a:latin typeface="Arial" panose="020B0604020202020204" pitchFamily="34" charset="0"/>
                <a:ea typeface="DengXian" panose="02010600030101010101" pitchFamily="2" charset="-122"/>
                <a:cs typeface="Arial" panose="020B0604020202020204" pitchFamily="34" charset="0"/>
              </a:rPr>
              <a:t>– The eminent British think tank</a:t>
            </a:r>
            <a:r>
              <a:rPr lang="en-US" sz="1200" dirty="0">
                <a:effectLst/>
                <a:latin typeface="Arial" panose="020B0604020202020204" pitchFamily="34" charset="0"/>
                <a:ea typeface="DengXian" panose="02010600030101010101" pitchFamily="2" charset="-122"/>
                <a:cs typeface="Arial" panose="020B0604020202020204" pitchFamily="34" charset="0"/>
              </a:rPr>
              <a:t> has had excellent coverage of the war in Ukraine</a:t>
            </a:r>
            <a:endParaRPr lang="en-US" sz="1100" dirty="0">
              <a:effectLst/>
              <a:latin typeface="Arial" panose="020B0604020202020204" pitchFamily="34" charset="0"/>
              <a:ea typeface="DengXian" panose="02010600030101010101" pitchFamily="2" charset="-122"/>
              <a:cs typeface="Arial" panose="020B0604020202020204" pitchFamily="34" charset="0"/>
            </a:endParaRPr>
          </a:p>
          <a:p>
            <a:pPr marL="742950" marR="0" lvl="1" indent="-285750">
              <a:buSzPts val="1000"/>
              <a:buFont typeface="Symbol" panose="05050102010706020507" pitchFamily="18" charset="2"/>
              <a:buChar char=""/>
              <a:tabLst>
                <a:tab pos="914400" algn="l"/>
              </a:tabLst>
            </a:pPr>
            <a:r>
              <a:rPr lang="en-US" sz="1200" dirty="0">
                <a:effectLst/>
                <a:latin typeface="Arial" panose="020B0604020202020204" pitchFamily="34" charset="0"/>
                <a:ea typeface="DengXian" panose="02010600030101010101" pitchFamily="2" charset="-122"/>
                <a:cs typeface="Arial" panose="020B0604020202020204" pitchFamily="34" charset="0"/>
              </a:rPr>
              <a:t>Cranny-Evans, S., &amp; </a:t>
            </a:r>
            <a:r>
              <a:rPr lang="en-US" sz="1200" dirty="0" err="1">
                <a:effectLst/>
                <a:latin typeface="Arial" panose="020B0604020202020204" pitchFamily="34" charset="0"/>
                <a:ea typeface="DengXian" panose="02010600030101010101" pitchFamily="2" charset="-122"/>
                <a:cs typeface="Arial" panose="020B0604020202020204" pitchFamily="34" charset="0"/>
              </a:rPr>
              <a:t>Withington</a:t>
            </a:r>
            <a:r>
              <a:rPr lang="en-US" sz="1200" dirty="0">
                <a:effectLst/>
                <a:latin typeface="Arial" panose="020B0604020202020204" pitchFamily="34" charset="0"/>
                <a:ea typeface="DengXian" panose="02010600030101010101" pitchFamily="2" charset="-122"/>
                <a:cs typeface="Arial" panose="020B0604020202020204" pitchFamily="34" charset="0"/>
              </a:rPr>
              <a:t>, T. (2022, March 9). Russian Comms in Ukraine: A World of Hertz. Retrieved from RUSI: </a:t>
            </a:r>
            <a:r>
              <a:rPr lang="en-US" sz="1200" u="sng" dirty="0">
                <a:solidFill>
                  <a:srgbClr val="0000FF"/>
                </a:solidFill>
                <a:effectLst/>
                <a:latin typeface="Arial" panose="020B0604020202020204" pitchFamily="34" charset="0"/>
                <a:ea typeface="DengXian Light" panose="020B0503020204020204" pitchFamily="2" charset="-122"/>
                <a:cs typeface="Arial" panose="020B0604020202020204" pitchFamily="34" charset="0"/>
                <a:hlinkClick r:id="rId2"/>
              </a:rPr>
              <a:t>https://rusi.org/explore-our-research/publications/commentary/russian-comms-ukraine-world-hertz</a:t>
            </a:r>
            <a:endParaRPr lang="en-US" sz="1100" dirty="0">
              <a:effectLst/>
              <a:latin typeface="Arial" panose="020B0604020202020204" pitchFamily="34" charset="0"/>
              <a:ea typeface="DengXian" panose="02010600030101010101" pitchFamily="2" charset="-122"/>
              <a:cs typeface="Arial" panose="020B060402020202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200" dirty="0">
                <a:effectLst/>
                <a:latin typeface="Arial" panose="020B0604020202020204" pitchFamily="34" charset="0"/>
                <a:ea typeface="SimSun" panose="02010600030101010101" pitchFamily="2" charset="-122"/>
                <a:cs typeface="Arial" panose="020B0604020202020204" pitchFamily="34" charset="0"/>
              </a:rPr>
              <a:t>Jack Watling and Nick Reynolds, </a:t>
            </a:r>
            <a:r>
              <a:rPr lang="en-US" sz="1200" i="1" dirty="0">
                <a:effectLst/>
                <a:latin typeface="Arial" panose="020B0604020202020204" pitchFamily="34" charset="0"/>
                <a:ea typeface="SimSun" panose="02010600030101010101" pitchFamily="2" charset="-122"/>
                <a:cs typeface="Arial" panose="020B0604020202020204" pitchFamily="34" charset="0"/>
              </a:rPr>
              <a:t>Ukraine at War: Paving the Road from Survival to Victory</a:t>
            </a:r>
            <a:r>
              <a:rPr lang="en-US" sz="1200" dirty="0">
                <a:effectLst/>
                <a:latin typeface="Arial" panose="020B0604020202020204" pitchFamily="34" charset="0"/>
                <a:ea typeface="SimSun" panose="02010600030101010101" pitchFamily="2" charset="-122"/>
                <a:cs typeface="Arial" panose="020B0604020202020204" pitchFamily="34" charset="0"/>
              </a:rPr>
              <a:t>, Royal United Services Institute (RUSI), 4 July 2022. </a:t>
            </a:r>
            <a:r>
              <a:rPr lang="en-US" sz="1200"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3"/>
              </a:rPr>
              <a:t>https://ik.imagekit.io/po8th4g4eqj/prod/special-report-202207-ukraine-final-web.pdf</a:t>
            </a:r>
            <a:r>
              <a:rPr lang="en-US" sz="1200" dirty="0">
                <a:effectLst/>
                <a:latin typeface="Arial" panose="020B0604020202020204" pitchFamily="34" charset="0"/>
                <a:ea typeface="SimSun" panose="02010600030101010101" pitchFamily="2" charset="-122"/>
                <a:cs typeface="Arial" panose="020B0604020202020204" pitchFamily="34" charset="0"/>
              </a:rPr>
              <a:t> </a:t>
            </a:r>
          </a:p>
          <a:p>
            <a:pPr marL="742950" marR="0" lvl="1" indent="-285750">
              <a:buSzPts val="1000"/>
              <a:buFont typeface="Symbol" panose="05050102010706020507" pitchFamily="18" charset="2"/>
              <a:buChar char=""/>
              <a:tabLst>
                <a:tab pos="914400" algn="l"/>
              </a:tabLst>
            </a:pPr>
            <a:r>
              <a:rPr lang="en-US" sz="1200" dirty="0">
                <a:effectLst/>
                <a:latin typeface="Arial" panose="020B0604020202020204" pitchFamily="34" charset="0"/>
                <a:ea typeface="DengXian" panose="02010600030101010101" pitchFamily="2" charset="-122"/>
                <a:cs typeface="Arial" panose="020B0604020202020204" pitchFamily="34" charset="0"/>
              </a:rPr>
              <a:t>Justin </a:t>
            </a:r>
            <a:r>
              <a:rPr lang="en-US" sz="1200" dirty="0" err="1">
                <a:effectLst/>
                <a:latin typeface="Arial" panose="020B0604020202020204" pitchFamily="34" charset="0"/>
                <a:ea typeface="DengXian" panose="02010600030101010101" pitchFamily="2" charset="-122"/>
                <a:cs typeface="Arial" panose="020B0604020202020204" pitchFamily="34" charset="0"/>
              </a:rPr>
              <a:t>Bronk</a:t>
            </a:r>
            <a:r>
              <a:rPr lang="en-US" sz="1200" dirty="0">
                <a:effectLst/>
                <a:latin typeface="Arial" panose="020B0604020202020204" pitchFamily="34" charset="0"/>
                <a:ea typeface="DengXian" panose="02010600030101010101" pitchFamily="2" charset="-122"/>
                <a:cs typeface="Arial" panose="020B0604020202020204" pitchFamily="34" charset="0"/>
              </a:rPr>
              <a:t> with Nick Reynolds and Jack Watling, “The Russian Air War and Ukrainian Requirements for Air </a:t>
            </a:r>
            <a:r>
              <a:rPr lang="en-US" sz="1200" dirty="0" err="1">
                <a:effectLst/>
                <a:latin typeface="Arial" panose="020B0604020202020204" pitchFamily="34" charset="0"/>
                <a:ea typeface="DengXian" panose="02010600030101010101" pitchFamily="2" charset="-122"/>
                <a:cs typeface="Arial" panose="020B0604020202020204" pitchFamily="34" charset="0"/>
              </a:rPr>
              <a:t>Defence</a:t>
            </a:r>
            <a:r>
              <a:rPr lang="en-US" sz="1200" dirty="0">
                <a:effectLst/>
                <a:latin typeface="Arial" panose="020B0604020202020204" pitchFamily="34" charset="0"/>
                <a:ea typeface="DengXian" panose="02010600030101010101" pitchFamily="2" charset="-122"/>
                <a:cs typeface="Arial" panose="020B0604020202020204" pitchFamily="34" charset="0"/>
              </a:rPr>
              <a:t>,” Royal United Services Institute, 7 November 2022. </a:t>
            </a:r>
            <a:r>
              <a:rPr lang="en-US" sz="1200" u="sng" dirty="0">
                <a:solidFill>
                  <a:srgbClr val="0000FF"/>
                </a:solidFill>
                <a:effectLst/>
                <a:latin typeface="Arial" panose="020B0604020202020204" pitchFamily="34" charset="0"/>
                <a:ea typeface="DengXian" panose="02010600030101010101" pitchFamily="2" charset="-122"/>
                <a:cs typeface="Arial" panose="020B0604020202020204" pitchFamily="34" charset="0"/>
                <a:hlinkClick r:id="rId4"/>
              </a:rPr>
              <a:t>https://static.rusi.org/SR-Russian-Air-War-Ukraine-web-final.pdf</a:t>
            </a:r>
            <a:r>
              <a:rPr lang="en-US" sz="1200" dirty="0">
                <a:effectLst/>
                <a:latin typeface="Arial" panose="020B0604020202020204" pitchFamily="34" charset="0"/>
                <a:ea typeface="DengXian" panose="02010600030101010101" pitchFamily="2" charset="-122"/>
                <a:cs typeface="Arial" panose="020B0604020202020204" pitchFamily="34" charset="0"/>
              </a:rPr>
              <a:t> </a:t>
            </a:r>
            <a:endParaRPr lang="en-US" sz="1100" dirty="0">
              <a:effectLst/>
              <a:latin typeface="Arial" panose="020B0604020202020204" pitchFamily="34" charset="0"/>
              <a:ea typeface="DengXian" panose="02010600030101010101" pitchFamily="2" charset="-122"/>
              <a:cs typeface="Arial" panose="020B0604020202020204" pitchFamily="34" charset="0"/>
            </a:endParaRPr>
          </a:p>
          <a:p>
            <a:pPr marR="0" lvl="0">
              <a:buSzPts val="1000"/>
              <a:tabLst>
                <a:tab pos="457200" algn="l"/>
              </a:tabLst>
            </a:pPr>
            <a:r>
              <a:rPr lang="en-US" sz="1200" b="1" dirty="0">
                <a:effectLst/>
                <a:latin typeface="Arial" panose="020B0604020202020204" pitchFamily="34" charset="0"/>
                <a:ea typeface="DengXian" panose="02010600030101010101" pitchFamily="2" charset="-122"/>
                <a:cs typeface="Arial" panose="020B0604020202020204" pitchFamily="34" charset="0"/>
              </a:rPr>
              <a:t>Center for Naval Analysis</a:t>
            </a:r>
            <a:r>
              <a:rPr lang="en-US" sz="1200" dirty="0">
                <a:effectLst/>
                <a:latin typeface="Arial" panose="020B0604020202020204" pitchFamily="34" charset="0"/>
                <a:ea typeface="DengXian" panose="02010600030101010101" pitchFamily="2" charset="-122"/>
                <a:cs typeface="Arial" panose="020B0604020202020204" pitchFamily="34" charset="0"/>
              </a:rPr>
              <a:t> (USG-funded research Institute) has a number of dominant Russia scholars</a:t>
            </a:r>
            <a:endParaRPr lang="en-US" sz="1100" dirty="0">
              <a:effectLst/>
              <a:latin typeface="Arial" panose="020B0604020202020204" pitchFamily="34" charset="0"/>
              <a:ea typeface="DengXian" panose="02010600030101010101" pitchFamily="2" charset="-122"/>
              <a:cs typeface="Arial" panose="020B0604020202020204" pitchFamily="34" charset="0"/>
            </a:endParaRPr>
          </a:p>
          <a:p>
            <a:pPr marL="742950" marR="0" lvl="1" indent="-285750">
              <a:buSzPts val="1000"/>
              <a:buFont typeface="Symbol" panose="05050102010706020507" pitchFamily="18" charset="2"/>
              <a:buChar char=""/>
              <a:tabLst>
                <a:tab pos="914400" algn="l"/>
              </a:tabLst>
            </a:pPr>
            <a:r>
              <a:rPr lang="en-US" sz="1200" dirty="0">
                <a:effectLst/>
                <a:latin typeface="Arial" panose="020B0604020202020204" pitchFamily="34" charset="0"/>
                <a:ea typeface="DengXian" panose="02010600030101010101" pitchFamily="2" charset="-122"/>
                <a:cs typeface="Arial" panose="020B0604020202020204" pitchFamily="34" charset="0"/>
              </a:rPr>
              <a:t>Michael </a:t>
            </a:r>
            <a:r>
              <a:rPr lang="en-US" sz="1200" dirty="0" err="1">
                <a:effectLst/>
                <a:latin typeface="Arial" panose="020B0604020202020204" pitchFamily="34" charset="0"/>
                <a:ea typeface="DengXian" panose="02010600030101010101" pitchFamily="2" charset="-122"/>
                <a:cs typeface="Arial" panose="020B0604020202020204" pitchFamily="34" charset="0"/>
              </a:rPr>
              <a:t>Kofman</a:t>
            </a:r>
            <a:r>
              <a:rPr lang="en-US" sz="1200" dirty="0">
                <a:effectLst/>
                <a:latin typeface="Arial" panose="020B0604020202020204" pitchFamily="34" charset="0"/>
                <a:ea typeface="DengXian" panose="02010600030101010101" pitchFamily="2" charset="-122"/>
                <a:cs typeface="Arial" panose="020B0604020202020204" pitchFamily="34" charset="0"/>
              </a:rPr>
              <a:t>, Anya Fink, Dmitry </a:t>
            </a:r>
            <a:r>
              <a:rPr lang="en-US" sz="1200" dirty="0" err="1">
                <a:effectLst/>
                <a:latin typeface="Arial" panose="020B0604020202020204" pitchFamily="34" charset="0"/>
                <a:ea typeface="DengXian" panose="02010600030101010101" pitchFamily="2" charset="-122"/>
                <a:cs typeface="Arial" panose="020B0604020202020204" pitchFamily="34" charset="0"/>
              </a:rPr>
              <a:t>Gorenburg</a:t>
            </a:r>
            <a:r>
              <a:rPr lang="en-US" sz="1200" dirty="0">
                <a:effectLst/>
                <a:latin typeface="Arial" panose="020B0604020202020204" pitchFamily="34" charset="0"/>
                <a:ea typeface="DengXian" panose="02010600030101010101" pitchFamily="2" charset="-122"/>
                <a:cs typeface="Arial" panose="020B0604020202020204" pitchFamily="34" charset="0"/>
              </a:rPr>
              <a:t>, Mary </a:t>
            </a:r>
            <a:r>
              <a:rPr lang="en-US" sz="1200" dirty="0" err="1">
                <a:effectLst/>
                <a:latin typeface="Arial" panose="020B0604020202020204" pitchFamily="34" charset="0"/>
                <a:ea typeface="DengXian" panose="02010600030101010101" pitchFamily="2" charset="-122"/>
                <a:cs typeface="Arial" panose="020B0604020202020204" pitchFamily="34" charset="0"/>
              </a:rPr>
              <a:t>Chesnut</a:t>
            </a:r>
            <a:r>
              <a:rPr lang="en-US" sz="1200" dirty="0">
                <a:effectLst/>
                <a:latin typeface="Arial" panose="020B0604020202020204" pitchFamily="34" charset="0"/>
                <a:ea typeface="DengXian" panose="02010600030101010101" pitchFamily="2" charset="-122"/>
                <a:cs typeface="Arial" panose="020B0604020202020204" pitchFamily="34" charset="0"/>
              </a:rPr>
              <a:t>, Jeffrey Edmonds, and Julian Waller, "Russian Military Strategy: Core Tenets and Operational Concepts," Center for Naval Analyses, 6 August 2021. </a:t>
            </a:r>
            <a:r>
              <a:rPr lang="en-US"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https://www.cna.org/archive/CNA_Files/pdf/russian-military-strategy-core-tenets-and-operational-concepts.pdf</a:t>
            </a:r>
            <a:r>
              <a:rPr lang="en-US" sz="1200" dirty="0">
                <a:effectLst/>
                <a:latin typeface="Arial" panose="020B0604020202020204" pitchFamily="34" charset="0"/>
                <a:ea typeface="DengXian" panose="02010600030101010101" pitchFamily="2" charset="-122"/>
                <a:cs typeface="Arial" panose="020B0604020202020204" pitchFamily="34" charset="0"/>
              </a:rPr>
              <a:t> </a:t>
            </a:r>
            <a:endParaRPr lang="en-US" sz="1100" dirty="0">
              <a:latin typeface="Arial" panose="020B0604020202020204" pitchFamily="34" charset="0"/>
              <a:ea typeface="DengXian" panose="02010600030101010101" pitchFamily="2" charset="-122"/>
              <a:cs typeface="Arial" panose="020B0604020202020204" pitchFamily="34" charset="0"/>
            </a:endParaRPr>
          </a:p>
          <a:p>
            <a:pPr>
              <a:buSzPts val="1000"/>
              <a:tabLst>
                <a:tab pos="914400" algn="l"/>
              </a:tabLst>
            </a:pPr>
            <a:r>
              <a:rPr lang="en-US" sz="1200" b="1" dirty="0">
                <a:effectLst/>
                <a:latin typeface="Arial" panose="020B0604020202020204" pitchFamily="34" charset="0"/>
                <a:ea typeface="DengXian" panose="02010600030101010101" pitchFamily="2" charset="-122"/>
                <a:cs typeface="Arial" panose="020B0604020202020204" pitchFamily="34" charset="0"/>
              </a:rPr>
              <a:t>Swedish Intelligence Service’s (FOI) series of reports: </a:t>
            </a:r>
          </a:p>
          <a:p>
            <a:pPr marL="742950" lvl="1" indent="-285750">
              <a:buSzPts val="1000"/>
              <a:buFont typeface="Arial" panose="020B0604020202020204" pitchFamily="34" charset="0"/>
              <a:buChar char="•"/>
              <a:tabLst>
                <a:tab pos="914400" algn="l"/>
              </a:tabLst>
            </a:pPr>
            <a:r>
              <a:rPr lang="en-US" sz="1200" dirty="0">
                <a:effectLst/>
                <a:latin typeface="Arial" panose="020B0604020202020204" pitchFamily="34" charset="0"/>
                <a:ea typeface="DengXian" panose="02010600030101010101" pitchFamily="2" charset="-122"/>
                <a:cs typeface="Arial" panose="020B0604020202020204" pitchFamily="34" charset="0"/>
              </a:rPr>
              <a:t> </a:t>
            </a:r>
            <a:r>
              <a:rPr lang="en-US" sz="1200" dirty="0">
                <a:latin typeface="Arial" panose="020B0604020202020204" pitchFamily="34" charset="0"/>
                <a:ea typeface="DengXian" panose="02010600030101010101" pitchFamily="2" charset="-122"/>
                <a:cs typeface="Arial" panose="020B0604020202020204" pitchFamily="34" charset="0"/>
              </a:rPr>
              <a:t>“Russian Military Capability in a Ten-year perspective—2019” FOI - </a:t>
            </a:r>
            <a:r>
              <a:rPr lang="en-US" sz="1200" dirty="0">
                <a:latin typeface="Arial" panose="020B0604020202020204" pitchFamily="34" charset="0"/>
                <a:ea typeface="DengXian"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https://foi.se/rest-api/report/FOI-R--4758--SE</a:t>
            </a:r>
            <a:r>
              <a:rPr lang="en-US" sz="1200" dirty="0">
                <a:latin typeface="Arial" panose="020B0604020202020204" pitchFamily="34" charset="0"/>
                <a:ea typeface="DengXian" panose="02010600030101010101" pitchFamily="2" charset="-122"/>
                <a:cs typeface="Arial" panose="020B0604020202020204" pitchFamily="34" charset="0"/>
              </a:rPr>
              <a:t>  </a:t>
            </a:r>
          </a:p>
          <a:p>
            <a:pPr marL="800100" lvl="1" indent="-342900">
              <a:buSzPts val="1000"/>
              <a:buFont typeface="Arial" panose="020B0604020202020204" pitchFamily="34" charset="0"/>
              <a:buChar char="•"/>
              <a:tabLst>
                <a:tab pos="457200" algn="l"/>
              </a:tabLst>
            </a:pPr>
            <a:r>
              <a:rPr lang="en-US" sz="1200" dirty="0">
                <a:latin typeface="Arial" panose="020B0604020202020204" pitchFamily="34" charset="0"/>
                <a:ea typeface="DengXian" panose="02010600030101010101" pitchFamily="2" charset="-122"/>
                <a:cs typeface="Arial" panose="020B0604020202020204" pitchFamily="34" charset="0"/>
              </a:rPr>
              <a:t>Their latest paper departs from the “10-year” perspective to focus on the Ukraine war but it is exhaustive in its detail in the best possible way. </a:t>
            </a:r>
            <a:r>
              <a:rPr lang="en-US" sz="1200" dirty="0" err="1">
                <a:latin typeface="Arial" panose="020B0604020202020204" pitchFamily="34" charset="0"/>
                <a:ea typeface="DengXian" panose="02010600030101010101" pitchFamily="2" charset="-122"/>
                <a:cs typeface="Arial" panose="020B0604020202020204" pitchFamily="34" charset="0"/>
              </a:rPr>
              <a:t>Russia᾽s</a:t>
            </a:r>
            <a:r>
              <a:rPr lang="en-US" sz="1200" dirty="0">
                <a:latin typeface="Arial" panose="020B0604020202020204" pitchFamily="34" charset="0"/>
                <a:ea typeface="DengXian" panose="02010600030101010101" pitchFamily="2" charset="-122"/>
                <a:cs typeface="Arial" panose="020B0604020202020204" pitchFamily="34" charset="0"/>
              </a:rPr>
              <a:t> War Against Ukraine and the West: The First Year, FOI, 20 June 2023. </a:t>
            </a:r>
            <a:r>
              <a:rPr lang="en-US" sz="1200" dirty="0">
                <a:latin typeface="Arial" panose="020B0604020202020204" pitchFamily="34" charset="0"/>
                <a:ea typeface="DengXian" panose="02010600030101010101" pitchFamily="2" charset="-122"/>
                <a:cs typeface="Arial" panose="020B0604020202020204" pitchFamily="34" charset="0"/>
                <a:hlinkClick r:id="rId7">
                  <a:extLst>
                    <a:ext uri="{A12FA001-AC4F-418D-AE19-62706E023703}">
                      <ahyp:hlinkClr xmlns:ahyp="http://schemas.microsoft.com/office/drawing/2018/hyperlinkcolor" val="tx"/>
                    </a:ext>
                  </a:extLst>
                </a:hlinkClick>
              </a:rPr>
              <a:t>https://www.foi.se/en/foi/reports/report-summary.html?reportNo=FOI-R--5479--SE</a:t>
            </a:r>
            <a:r>
              <a:rPr lang="en-US" sz="1200" dirty="0">
                <a:latin typeface="Arial" panose="020B0604020202020204" pitchFamily="34" charset="0"/>
                <a:ea typeface="DengXian" panose="02010600030101010101" pitchFamily="2" charset="-122"/>
                <a:cs typeface="Arial" panose="020B0604020202020204" pitchFamily="34" charset="0"/>
              </a:rPr>
              <a:t>  </a:t>
            </a:r>
          </a:p>
          <a:p>
            <a:pPr marR="0" lvl="0">
              <a:buSzPts val="1000"/>
              <a:tabLst>
                <a:tab pos="457200" algn="l"/>
              </a:tabLst>
            </a:pPr>
            <a:r>
              <a:rPr lang="en-US" sz="1200" b="1" dirty="0">
                <a:effectLst/>
                <a:latin typeface="Arial" panose="020B0604020202020204" pitchFamily="34" charset="0"/>
                <a:ea typeface="DengXian" panose="02010600030101010101" pitchFamily="2" charset="-122"/>
                <a:cs typeface="Arial" panose="020B0604020202020204" pitchFamily="34" charset="0"/>
              </a:rPr>
              <a:t>Congressional Research Service </a:t>
            </a:r>
            <a:r>
              <a:rPr lang="en-US" sz="1200" dirty="0">
                <a:effectLst/>
                <a:latin typeface="Arial" panose="020B0604020202020204" pitchFamily="34" charset="0"/>
                <a:ea typeface="DengXian" panose="02010600030101010101" pitchFamily="2" charset="-122"/>
                <a:cs typeface="Arial" panose="020B0604020202020204" pitchFamily="34" charset="0"/>
              </a:rPr>
              <a:t>– produces excellent products that are hard to beat in terms of conciseness for getting up to speed on a topic </a:t>
            </a:r>
            <a:endParaRPr lang="en-US" sz="1100" dirty="0">
              <a:effectLst/>
              <a:latin typeface="Arial" panose="020B0604020202020204" pitchFamily="34" charset="0"/>
              <a:ea typeface="DengXian" panose="02010600030101010101" pitchFamily="2" charset="-122"/>
              <a:cs typeface="Arial" panose="020B0604020202020204" pitchFamily="34" charset="0"/>
            </a:endParaRPr>
          </a:p>
          <a:p>
            <a:pPr marL="742950" marR="0" lvl="1" indent="-285750">
              <a:buSzPts val="1000"/>
              <a:buFont typeface="Symbol" panose="05050102010706020507" pitchFamily="18" charset="2"/>
              <a:buChar char=""/>
              <a:tabLst>
                <a:tab pos="914400" algn="l"/>
              </a:tabLst>
            </a:pPr>
            <a:r>
              <a:rPr lang="en-US" sz="1200" dirty="0">
                <a:effectLst/>
                <a:latin typeface="Arial" panose="020B0604020202020204" pitchFamily="34" charset="0"/>
                <a:ea typeface="DengXian" panose="02010600030101010101" pitchFamily="2" charset="-122"/>
                <a:cs typeface="Arial" panose="020B0604020202020204" pitchFamily="34" charset="0"/>
              </a:rPr>
              <a:t>Andrew S. Bowen, Russian Armed Forces: Capabilities, 30 June 2020. </a:t>
            </a:r>
            <a:r>
              <a:rPr lang="en-US" sz="1200" u="sng" dirty="0">
                <a:solidFill>
                  <a:srgbClr val="0000FF"/>
                </a:solidFill>
                <a:effectLst/>
                <a:latin typeface="Arial" panose="020B0604020202020204" pitchFamily="34" charset="0"/>
                <a:ea typeface="DengXian" panose="02010600030101010101" pitchFamily="2" charset="-122"/>
                <a:cs typeface="Arial" panose="020B0604020202020204" pitchFamily="34" charset="0"/>
                <a:hlinkClick r:id="rId8"/>
              </a:rPr>
              <a:t>https://crsreports.congress.gov/product/pdf/IF/IF11589</a:t>
            </a:r>
            <a:endParaRPr lang="en-US" sz="1100" dirty="0">
              <a:effectLst/>
              <a:latin typeface="Arial" panose="020B0604020202020204" pitchFamily="34" charset="0"/>
              <a:ea typeface="DengXian" panose="02010600030101010101" pitchFamily="2" charset="-122"/>
              <a:cs typeface="Arial" panose="020B0604020202020204" pitchFamily="34" charset="0"/>
            </a:endParaRPr>
          </a:p>
          <a:p>
            <a:pPr marL="742950" marR="0" lvl="1" indent="-285750">
              <a:buSzPts val="1000"/>
              <a:buFont typeface="Symbol" panose="05050102010706020507" pitchFamily="18" charset="2"/>
              <a:buChar char=""/>
              <a:tabLst>
                <a:tab pos="914400" algn="l"/>
              </a:tabLst>
            </a:pPr>
            <a:r>
              <a:rPr lang="en-US" sz="1200" dirty="0">
                <a:effectLst/>
                <a:latin typeface="Arial" panose="020B0604020202020204" pitchFamily="34" charset="0"/>
                <a:ea typeface="DengXian" panose="02010600030101010101" pitchFamily="2" charset="-122"/>
                <a:cs typeface="Arial" panose="020B0604020202020204" pitchFamily="34" charset="0"/>
              </a:rPr>
              <a:t>*Highly Recommend* Andrew S. Bowen, Russian Arms Sales and Defense Industry, Congressional Research Service, 14 October 2021. </a:t>
            </a:r>
            <a:r>
              <a:rPr lang="en-US"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https://crsreports.congress.gov/product/pdf/R/R46937</a:t>
            </a:r>
            <a:r>
              <a:rPr lang="en-US" sz="1200" dirty="0">
                <a:effectLst/>
                <a:latin typeface="Arial" panose="020B0604020202020204" pitchFamily="34" charset="0"/>
                <a:ea typeface="DengXian" panose="02010600030101010101" pitchFamily="2" charset="-122"/>
                <a:cs typeface="Arial" panose="020B0604020202020204" pitchFamily="34" charset="0"/>
              </a:rPr>
              <a:t>  </a:t>
            </a:r>
            <a:endParaRPr lang="en-US" sz="1100" dirty="0">
              <a:effectLst/>
              <a:latin typeface="Arial" panose="020B0604020202020204" pitchFamily="34" charset="0"/>
              <a:ea typeface="DengXian" panose="02010600030101010101" pitchFamily="2" charset="-122"/>
              <a:cs typeface="Arial" panose="020B0604020202020204" pitchFamily="34" charset="0"/>
            </a:endParaRPr>
          </a:p>
          <a:p>
            <a:pPr marL="742950" marR="0" lvl="1" indent="-285750">
              <a:buSzPts val="1000"/>
              <a:buFont typeface="Symbol" panose="05050102010706020507" pitchFamily="18" charset="2"/>
              <a:buChar char=""/>
              <a:tabLst>
                <a:tab pos="914400" algn="l"/>
              </a:tabLst>
            </a:pPr>
            <a:r>
              <a:rPr lang="en-US" sz="1200" dirty="0">
                <a:effectLst/>
                <a:latin typeface="Arial" panose="020B0604020202020204" pitchFamily="34" charset="0"/>
                <a:ea typeface="DengXian" panose="02010600030101010101" pitchFamily="2" charset="-122"/>
                <a:cs typeface="Arial" panose="020B0604020202020204" pitchFamily="34" charset="0"/>
              </a:rPr>
              <a:t>Cory Welt, Rebecca M. Nelson, Russia: Domestic Politics and Economy, Congressional Research Service, 9 September 2020. </a:t>
            </a:r>
            <a:r>
              <a:rPr lang="en-US"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0"/>
              </a:rPr>
              <a:t>https://crsreports.congress.gov/product/pdf/R/R46518</a:t>
            </a:r>
            <a:r>
              <a:rPr lang="en-US" sz="1200" dirty="0">
                <a:effectLst/>
                <a:latin typeface="Arial" panose="020B0604020202020204" pitchFamily="34" charset="0"/>
                <a:ea typeface="DengXian" panose="02010600030101010101" pitchFamily="2" charset="-122"/>
                <a:cs typeface="Arial" panose="020B0604020202020204" pitchFamily="34" charset="0"/>
              </a:rPr>
              <a:t> </a:t>
            </a:r>
            <a:endParaRPr lang="en-US" sz="11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2" name="TextBox 1">
            <a:extLst>
              <a:ext uri="{FF2B5EF4-FFF2-40B4-BE49-F238E27FC236}">
                <a16:creationId xmlns:a16="http://schemas.microsoft.com/office/drawing/2014/main" id="{43359E8F-061A-BA23-BB52-BD50D8D45D20}"/>
              </a:ext>
            </a:extLst>
          </p:cNvPr>
          <p:cNvSpPr txBox="1"/>
          <p:nvPr/>
        </p:nvSpPr>
        <p:spPr>
          <a:xfrm>
            <a:off x="169815" y="5579976"/>
            <a:ext cx="8739053" cy="830997"/>
          </a:xfrm>
          <a:prstGeom prst="rect">
            <a:avLst/>
          </a:prstGeom>
          <a:noFill/>
        </p:spPr>
        <p:txBody>
          <a:bodyPr wrap="square">
            <a:spAutoFit/>
          </a:bodyPr>
          <a:lstStyle/>
          <a:p>
            <a:pPr marR="0" lvl="0">
              <a:buSzPts val="1000"/>
              <a:tabLst>
                <a:tab pos="457200" algn="l"/>
              </a:tabLst>
            </a:pPr>
            <a:r>
              <a:rPr lang="en-US" sz="1200" b="1" dirty="0">
                <a:effectLst/>
                <a:latin typeface="Arial" panose="020B0604020202020204" pitchFamily="34" charset="0"/>
                <a:ea typeface="DengXian" panose="02010600030101010101" pitchFamily="2" charset="-122"/>
                <a:cs typeface="Arial" panose="020B0604020202020204" pitchFamily="34" charset="0"/>
              </a:rPr>
              <a:t>Books: </a:t>
            </a:r>
          </a:p>
          <a:p>
            <a:pPr marL="342900" marR="0" lvl="0" indent="-342900">
              <a:buSzPts val="1000"/>
              <a:buFont typeface="Symbol" panose="05050102010706020507" pitchFamily="18" charset="2"/>
              <a:buChar char=""/>
              <a:tabLst>
                <a:tab pos="457200" algn="l"/>
              </a:tabLst>
            </a:pPr>
            <a:r>
              <a:rPr lang="en-US" sz="1200" dirty="0" err="1">
                <a:effectLst/>
                <a:latin typeface="Arial" panose="020B0604020202020204" pitchFamily="34" charset="0"/>
                <a:ea typeface="DengXian" panose="02010600030101010101" pitchFamily="2" charset="-122"/>
                <a:cs typeface="Arial" panose="020B0604020202020204" pitchFamily="34" charset="0"/>
              </a:rPr>
              <a:t>Galleotti</a:t>
            </a:r>
            <a:r>
              <a:rPr lang="en-US" sz="1200" dirty="0">
                <a:effectLst/>
                <a:latin typeface="Arial" panose="020B0604020202020204" pitchFamily="34" charset="0"/>
                <a:ea typeface="DengXian" panose="02010600030101010101" pitchFamily="2" charset="-122"/>
                <a:cs typeface="Arial" panose="020B0604020202020204" pitchFamily="34" charset="0"/>
              </a:rPr>
              <a:t> - </a:t>
            </a:r>
            <a:r>
              <a:rPr lang="en-US" sz="1200" i="1" dirty="0">
                <a:effectLst/>
                <a:latin typeface="Arial" panose="020B0604020202020204" pitchFamily="34" charset="0"/>
                <a:ea typeface="DengXian" panose="02010600030101010101" pitchFamily="2" charset="-122"/>
                <a:cs typeface="Arial" panose="020B0604020202020204" pitchFamily="34" charset="0"/>
              </a:rPr>
              <a:t>Putin’s Wars: From Chechnya to Ukraine</a:t>
            </a:r>
            <a:r>
              <a:rPr lang="en-US" sz="1200" dirty="0">
                <a:effectLst/>
                <a:latin typeface="Arial" panose="020B0604020202020204" pitchFamily="34" charset="0"/>
                <a:ea typeface="DengXian" panose="02010600030101010101" pitchFamily="2" charset="-122"/>
                <a:cs typeface="Arial" panose="020B0604020202020204" pitchFamily="34" charset="0"/>
              </a:rPr>
              <a:t>  (2022) – Provides digestible overview of the arc of events from the 1990s coup attempts, Caucasus conflicts and Syria, along with descriptions of each of the modernization ‘eras’ from Makarov to Shoigu is really helpful as I read PRC publications on the same stuff. </a:t>
            </a:r>
            <a:endParaRPr lang="en-US" sz="11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3661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7890D1-2EDD-60FF-26F9-F53512352E6E}"/>
              </a:ext>
            </a:extLst>
          </p:cNvPr>
          <p:cNvSpPr txBox="1"/>
          <p:nvPr/>
        </p:nvSpPr>
        <p:spPr>
          <a:xfrm>
            <a:off x="1069848" y="281678"/>
            <a:ext cx="7004304" cy="523220"/>
          </a:xfrm>
          <a:prstGeom prst="rect">
            <a:avLst/>
          </a:prstGeom>
          <a:noFill/>
        </p:spPr>
        <p:txBody>
          <a:bodyPr wrap="square">
            <a:spAutoFit/>
          </a:bodyPr>
          <a:lstStyle/>
          <a:p>
            <a:pPr marL="0" marR="0" algn="ctr">
              <a:spcBef>
                <a:spcPts val="200"/>
              </a:spcBef>
              <a:spcAft>
                <a:spcPts val="0"/>
              </a:spcAft>
            </a:pPr>
            <a:r>
              <a:rPr lang="en-US" sz="2800" b="1" dirty="0">
                <a:effectLst/>
                <a:latin typeface="Arial" panose="020B0604020202020204" pitchFamily="34" charset="0"/>
                <a:ea typeface="DengXian Light" panose="020B0503020204020204" pitchFamily="2" charset="-122"/>
                <a:cs typeface="Arial" panose="020B0604020202020204" pitchFamily="34" charset="0"/>
              </a:rPr>
              <a:t>Russian influence &amp; cyber operations</a:t>
            </a:r>
          </a:p>
        </p:txBody>
      </p:sp>
      <p:sp>
        <p:nvSpPr>
          <p:cNvPr id="6" name="TextBox 5">
            <a:extLst>
              <a:ext uri="{FF2B5EF4-FFF2-40B4-BE49-F238E27FC236}">
                <a16:creationId xmlns:a16="http://schemas.microsoft.com/office/drawing/2014/main" id="{4C3414F2-5254-6FB5-FAFE-6B603A1F71DC}"/>
              </a:ext>
            </a:extLst>
          </p:cNvPr>
          <p:cNvSpPr txBox="1"/>
          <p:nvPr/>
        </p:nvSpPr>
        <p:spPr>
          <a:xfrm>
            <a:off x="200297" y="949128"/>
            <a:ext cx="8717280" cy="4370427"/>
          </a:xfrm>
          <a:prstGeom prst="rect">
            <a:avLst/>
          </a:prstGeom>
          <a:noFill/>
        </p:spPr>
        <p:txBody>
          <a:bodyPr wrap="square">
            <a:spAutoFit/>
          </a:bodyPr>
          <a:lstStyle/>
          <a:p>
            <a:pPr marL="0" marR="0"/>
            <a:r>
              <a:rPr lang="en-US" sz="1800" b="1" dirty="0">
                <a:effectLst/>
                <a:latin typeface="Arial" panose="020B0604020202020204" pitchFamily="34" charset="0"/>
                <a:ea typeface="DengXian" panose="02010600030101010101" pitchFamily="2" charset="-122"/>
                <a:cs typeface="Arial" panose="020B0604020202020204" pitchFamily="34" charset="0"/>
              </a:rPr>
              <a:t>Books: </a:t>
            </a:r>
            <a:endParaRPr lang="en-US" sz="1600" b="1" dirty="0">
              <a:effectLst/>
              <a:latin typeface="Arial" panose="020B0604020202020204" pitchFamily="34" charset="0"/>
              <a:ea typeface="DengXian" panose="02010600030101010101" pitchFamily="2" charset="-122"/>
              <a:cs typeface="Arial" panose="020B0604020202020204" pitchFamily="34" charset="0"/>
            </a:endParaRPr>
          </a:p>
          <a:p>
            <a:pPr marL="285750" marR="0" lvl="0" indent="-285750">
              <a:buSzPts val="1000"/>
              <a:buFont typeface="Wingdings" panose="05000000000000000000" pitchFamily="2" charset="2"/>
              <a:buChar char="§"/>
              <a:tabLst>
                <a:tab pos="457200" algn="l"/>
              </a:tabLst>
            </a:pPr>
            <a:endParaRPr lang="en-US" sz="1800" dirty="0">
              <a:effectLst/>
              <a:latin typeface="Arial" panose="020B0604020202020204" pitchFamily="34" charset="0"/>
              <a:ea typeface="DengXian" panose="02010600030101010101" pitchFamily="2" charset="-122"/>
              <a:cs typeface="Arial" panose="020B0604020202020204" pitchFamily="34" charset="0"/>
            </a:endParaRPr>
          </a:p>
          <a:p>
            <a:pPr marL="285750" marR="0" lvl="0" indent="-285750">
              <a:buSzPts val="1000"/>
              <a:buFont typeface="Wingdings" panose="05000000000000000000" pitchFamily="2" charset="2"/>
              <a:buChar char="§"/>
              <a:tabLst>
                <a:tab pos="457200" algn="l"/>
              </a:tabLst>
            </a:pPr>
            <a:r>
              <a:rPr lang="en-US" sz="1800" dirty="0">
                <a:effectLst/>
                <a:latin typeface="Arial" panose="020B0604020202020204" pitchFamily="34" charset="0"/>
                <a:ea typeface="DengXian" panose="02010600030101010101" pitchFamily="2" charset="-122"/>
                <a:cs typeface="Arial" panose="020B0604020202020204" pitchFamily="34" charset="0"/>
              </a:rPr>
              <a:t>Greenberg, Andy. </a:t>
            </a:r>
            <a:r>
              <a:rPr lang="en-US" sz="1800" i="1" dirty="0">
                <a:effectLst/>
                <a:latin typeface="Arial" panose="020B0604020202020204" pitchFamily="34" charset="0"/>
                <a:ea typeface="DengXian" panose="02010600030101010101" pitchFamily="2" charset="-122"/>
                <a:cs typeface="Arial" panose="020B0604020202020204" pitchFamily="34" charset="0"/>
              </a:rPr>
              <a:t>Sandworm: A New Era of Cyberwar and the Hunt for the Kremlin’s Most Dangerous Hackers</a:t>
            </a:r>
            <a:r>
              <a:rPr lang="en-US" sz="1800" dirty="0">
                <a:effectLst/>
                <a:latin typeface="Arial" panose="020B0604020202020204" pitchFamily="34" charset="0"/>
                <a:ea typeface="DengXian" panose="02010600030101010101" pitchFamily="2" charset="-122"/>
                <a:cs typeface="Arial" panose="020B0604020202020204" pitchFamily="34" charset="0"/>
              </a:rPr>
              <a:t>, Knopf Doubleday Publishing Group, 2019. </a:t>
            </a:r>
          </a:p>
          <a:p>
            <a:pPr marL="285750" marR="0" lvl="0" indent="-285750">
              <a:buSzPts val="1000"/>
              <a:buFont typeface="Wingdings" panose="05000000000000000000" pitchFamily="2" charset="2"/>
              <a:buChar char="§"/>
              <a:tabLst>
                <a:tab pos="457200" algn="l"/>
              </a:tabLst>
            </a:pPr>
            <a:endParaRPr lang="en-US" sz="1600" dirty="0">
              <a:effectLst/>
              <a:latin typeface="Arial" panose="020B0604020202020204" pitchFamily="34" charset="0"/>
              <a:ea typeface="DengXian" panose="02010600030101010101" pitchFamily="2" charset="-122"/>
              <a:cs typeface="Arial" panose="020B0604020202020204" pitchFamily="34" charset="0"/>
            </a:endParaRPr>
          </a:p>
          <a:p>
            <a:pPr marL="285750" marR="0" lvl="0" indent="-285750">
              <a:buSzPts val="1000"/>
              <a:buFont typeface="Wingdings" panose="05000000000000000000" pitchFamily="2" charset="2"/>
              <a:buChar char="§"/>
              <a:tabLst>
                <a:tab pos="457200" algn="l"/>
              </a:tabLst>
            </a:pPr>
            <a:r>
              <a:rPr lang="en-US" sz="1800" dirty="0">
                <a:effectLst/>
                <a:latin typeface="Arial" panose="020B0604020202020204" pitchFamily="34" charset="0"/>
                <a:ea typeface="DengXian" panose="02010600030101010101" pitchFamily="2" charset="-122"/>
                <a:cs typeface="Arial" panose="020B0604020202020204" pitchFamily="34" charset="0"/>
              </a:rPr>
              <a:t>McCauley, Kevin </a:t>
            </a:r>
            <a:r>
              <a:rPr lang="en-US" sz="1800" i="1" dirty="0">
                <a:effectLst/>
                <a:latin typeface="Arial" panose="020B0604020202020204" pitchFamily="34" charset="0"/>
                <a:ea typeface="DengXian" panose="02010600030101010101" pitchFamily="2" charset="-122"/>
                <a:cs typeface="Arial" panose="020B0604020202020204" pitchFamily="34" charset="0"/>
              </a:rPr>
              <a:t>Russian Influence Campaigns against the West: From the Cold War to Putin</a:t>
            </a:r>
            <a:r>
              <a:rPr lang="en-US" sz="1800" dirty="0">
                <a:effectLst/>
                <a:latin typeface="Arial" panose="020B0604020202020204" pitchFamily="34" charset="0"/>
                <a:ea typeface="DengXian" panose="02010600030101010101" pitchFamily="2" charset="-122"/>
                <a:cs typeface="Arial" panose="020B0604020202020204" pitchFamily="34" charset="0"/>
              </a:rPr>
              <a:t>, October 2016. </a:t>
            </a:r>
          </a:p>
          <a:p>
            <a:pPr marL="285750" marR="0" lvl="0" indent="-285750">
              <a:buSzPts val="1000"/>
              <a:buFont typeface="Wingdings" panose="05000000000000000000" pitchFamily="2" charset="2"/>
              <a:buChar char="§"/>
              <a:tabLst>
                <a:tab pos="457200" algn="l"/>
              </a:tabLst>
            </a:pPr>
            <a:endParaRPr lang="en-US" sz="1600" dirty="0">
              <a:effectLst/>
              <a:latin typeface="Arial" panose="020B0604020202020204" pitchFamily="34" charset="0"/>
              <a:ea typeface="DengXian" panose="02010600030101010101" pitchFamily="2" charset="-122"/>
              <a:cs typeface="Arial" panose="020B0604020202020204" pitchFamily="34" charset="0"/>
            </a:endParaRPr>
          </a:p>
          <a:p>
            <a:pPr marL="285750" marR="0" lvl="0" indent="-285750">
              <a:buSzPts val="1000"/>
              <a:buFont typeface="Wingdings" panose="05000000000000000000" pitchFamily="2" charset="2"/>
              <a:buChar char="§"/>
              <a:tabLst>
                <a:tab pos="457200" algn="l"/>
              </a:tabLst>
            </a:pPr>
            <a:r>
              <a:rPr lang="en-US" dirty="0">
                <a:latin typeface="Arial" panose="020B0604020202020204" pitchFamily="34" charset="0"/>
                <a:ea typeface="DengXian" panose="02010600030101010101" pitchFamily="2" charset="-122"/>
                <a:cs typeface="Arial" panose="020B0604020202020204" pitchFamily="34" charset="0"/>
              </a:rPr>
              <a:t>McGlynn, Jade, </a:t>
            </a:r>
            <a:r>
              <a:rPr lang="en-US" i="1" dirty="0">
                <a:latin typeface="Arial" panose="020B0604020202020204" pitchFamily="34" charset="0"/>
                <a:ea typeface="DengXian" panose="02010600030101010101" pitchFamily="2" charset="-122"/>
                <a:cs typeface="Arial" panose="020B0604020202020204" pitchFamily="34" charset="0"/>
              </a:rPr>
              <a:t>Memory Makers: The Politics of the Past in Putin’s Russia, </a:t>
            </a:r>
            <a:r>
              <a:rPr lang="en-US" dirty="0">
                <a:latin typeface="Arial" panose="020B0604020202020204" pitchFamily="34" charset="0"/>
                <a:ea typeface="DengXian" panose="02010600030101010101" pitchFamily="2" charset="-122"/>
                <a:cs typeface="Arial" panose="020B0604020202020204" pitchFamily="34" charset="0"/>
              </a:rPr>
              <a:t>Bloomsbury Press, 2023.</a:t>
            </a:r>
          </a:p>
          <a:p>
            <a:pPr marR="0" lvl="0">
              <a:buSzPts val="1000"/>
              <a:tabLst>
                <a:tab pos="457200" algn="l"/>
              </a:tabLst>
            </a:pPr>
            <a:r>
              <a:rPr lang="en-US" sz="1600" b="0" i="1" u="none" strike="noStrike" dirty="0">
                <a:solidFill>
                  <a:srgbClr val="464E52"/>
                </a:solidFill>
                <a:latin typeface="Arial" panose="020B0604020202020204" pitchFamily="34" charset="0"/>
                <a:ea typeface="DengXian" panose="02010600030101010101" pitchFamily="2" charset="-122"/>
                <a:cs typeface="Arial" panose="020B0604020202020204" pitchFamily="34" charset="0"/>
              </a:rPr>
              <a:t> </a:t>
            </a:r>
            <a:endParaRPr lang="en-US" sz="1600" dirty="0">
              <a:effectLst/>
              <a:latin typeface="Arial" panose="020B0604020202020204" pitchFamily="34" charset="0"/>
              <a:ea typeface="DengXian" panose="02010600030101010101" pitchFamily="2" charset="-122"/>
              <a:cs typeface="Arial" panose="020B0604020202020204" pitchFamily="34" charset="0"/>
            </a:endParaRPr>
          </a:p>
          <a:p>
            <a:pPr marL="285750" marR="0" lvl="0" indent="-285750">
              <a:buSzPts val="1000"/>
              <a:buFont typeface="Wingdings" panose="05000000000000000000" pitchFamily="2" charset="2"/>
              <a:buChar char="§"/>
              <a:tabLst>
                <a:tab pos="457200" algn="l"/>
              </a:tabLst>
            </a:pPr>
            <a:r>
              <a:rPr lang="en-US" sz="1800" dirty="0" err="1">
                <a:effectLst/>
                <a:latin typeface="Arial" panose="020B0604020202020204" pitchFamily="34" charset="0"/>
                <a:ea typeface="DengXian" panose="02010600030101010101" pitchFamily="2" charset="-122"/>
                <a:cs typeface="Arial" panose="020B0604020202020204" pitchFamily="34" charset="0"/>
              </a:rPr>
              <a:t>Pomerantsev</a:t>
            </a:r>
            <a:r>
              <a:rPr lang="en-US" sz="1800" dirty="0">
                <a:effectLst/>
                <a:latin typeface="Arial" panose="020B0604020202020204" pitchFamily="34" charset="0"/>
                <a:ea typeface="DengXian" panose="02010600030101010101" pitchFamily="2" charset="-122"/>
                <a:cs typeface="Arial" panose="020B0604020202020204" pitchFamily="34" charset="0"/>
              </a:rPr>
              <a:t>, Peter. </a:t>
            </a:r>
            <a:r>
              <a:rPr lang="en-US" sz="1800" i="1" dirty="0">
                <a:effectLst/>
                <a:latin typeface="Arial" panose="020B0604020202020204" pitchFamily="34" charset="0"/>
                <a:ea typeface="DengXian" panose="02010600030101010101" pitchFamily="2" charset="-122"/>
                <a:cs typeface="Arial" panose="020B0604020202020204" pitchFamily="34" charset="0"/>
              </a:rPr>
              <a:t>This Is Not Propaganda: Adventures in the War Against Reality</a:t>
            </a:r>
            <a:r>
              <a:rPr lang="en-US" sz="1800" dirty="0">
                <a:effectLst/>
                <a:latin typeface="Arial" panose="020B0604020202020204" pitchFamily="34" charset="0"/>
                <a:ea typeface="DengXian" panose="02010600030101010101" pitchFamily="2" charset="-122"/>
                <a:cs typeface="Arial" panose="020B0604020202020204" pitchFamily="34" charset="0"/>
              </a:rPr>
              <a:t>. </a:t>
            </a:r>
            <a:r>
              <a:rPr lang="en-US" sz="1800" dirty="0" err="1">
                <a:effectLst/>
                <a:latin typeface="Arial" panose="020B0604020202020204" pitchFamily="34" charset="0"/>
                <a:ea typeface="DengXian" panose="02010600030101010101" pitchFamily="2" charset="-122"/>
                <a:cs typeface="Arial" panose="020B0604020202020204" pitchFamily="34" charset="0"/>
              </a:rPr>
              <a:t>PublicAffairs</a:t>
            </a:r>
            <a:r>
              <a:rPr lang="en-US" sz="1800" dirty="0">
                <a:effectLst/>
                <a:latin typeface="Arial" panose="020B0604020202020204" pitchFamily="34" charset="0"/>
                <a:ea typeface="DengXian" panose="02010600030101010101" pitchFamily="2" charset="-122"/>
                <a:cs typeface="Arial" panose="020B0604020202020204" pitchFamily="34" charset="0"/>
              </a:rPr>
              <a:t>, 2019.</a:t>
            </a:r>
          </a:p>
          <a:p>
            <a:pPr marL="285750" marR="0" lvl="0" indent="-285750">
              <a:buSzPts val="1000"/>
              <a:buFont typeface="Wingdings" panose="05000000000000000000" pitchFamily="2" charset="2"/>
              <a:buChar char="§"/>
              <a:tabLst>
                <a:tab pos="457200" algn="l"/>
              </a:tabLst>
            </a:pPr>
            <a:endParaRPr lang="en-US" sz="1600" dirty="0">
              <a:effectLst/>
              <a:latin typeface="Arial" panose="020B0604020202020204" pitchFamily="34" charset="0"/>
              <a:ea typeface="DengXian" panose="02010600030101010101" pitchFamily="2" charset="-122"/>
              <a:cs typeface="Arial" panose="020B0604020202020204" pitchFamily="34" charset="0"/>
            </a:endParaRPr>
          </a:p>
          <a:p>
            <a:pPr marL="285750" marR="0" lvl="0" indent="-285750">
              <a:buSzPts val="1000"/>
              <a:buFont typeface="Wingdings" panose="05000000000000000000" pitchFamily="2" charset="2"/>
              <a:buChar char="§"/>
              <a:tabLst>
                <a:tab pos="457200" algn="l"/>
              </a:tabLst>
            </a:pPr>
            <a:r>
              <a:rPr lang="en-US" sz="1800" dirty="0">
                <a:effectLst/>
                <a:latin typeface="Arial" panose="020B0604020202020204" pitchFamily="34" charset="0"/>
                <a:ea typeface="DengXian" panose="02010600030101010101" pitchFamily="2" charset="-122"/>
                <a:cs typeface="Arial" panose="020B0604020202020204" pitchFamily="34" charset="0"/>
              </a:rPr>
              <a:t>Rid, Thomas. </a:t>
            </a:r>
            <a:r>
              <a:rPr lang="en-US" sz="1800" i="1" dirty="0">
                <a:effectLst/>
                <a:latin typeface="Arial" panose="020B0604020202020204" pitchFamily="34" charset="0"/>
                <a:ea typeface="DengXian" panose="02010600030101010101" pitchFamily="2" charset="-122"/>
                <a:cs typeface="Arial" panose="020B0604020202020204" pitchFamily="34" charset="0"/>
              </a:rPr>
              <a:t>Active Measures: The Secret History of Disinformation and Political Warfare</a:t>
            </a:r>
            <a:r>
              <a:rPr lang="en-US" sz="1800" dirty="0">
                <a:effectLst/>
                <a:latin typeface="Arial" panose="020B0604020202020204" pitchFamily="34" charset="0"/>
                <a:ea typeface="DengXian" panose="02010600030101010101" pitchFamily="2" charset="-122"/>
                <a:cs typeface="Arial" panose="020B0604020202020204" pitchFamily="34" charset="0"/>
              </a:rPr>
              <a:t>. Farrar, Straus and Giroux, 2020. </a:t>
            </a:r>
            <a:endParaRPr lang="en-US" sz="16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17212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11FAB-DCD3-44E7-884C-1A02FB3F7683}"/>
              </a:ext>
            </a:extLst>
          </p:cNvPr>
          <p:cNvSpPr txBox="1"/>
          <p:nvPr/>
        </p:nvSpPr>
        <p:spPr>
          <a:xfrm>
            <a:off x="1447800" y="5601367"/>
            <a:ext cx="2315057" cy="307777"/>
          </a:xfrm>
          <a:prstGeom prst="rect">
            <a:avLst/>
          </a:prstGeom>
          <a:noFill/>
        </p:spPr>
        <p:txBody>
          <a:bodyPr wrap="none" rtlCol="0">
            <a:spAutoFit/>
          </a:bodyPr>
          <a:lstStyle/>
          <a:p>
            <a:r>
              <a:rPr lang="en-US" sz="1400" dirty="0">
                <a:solidFill>
                  <a:schemeClr val="bg1"/>
                </a:solidFill>
              </a:rPr>
              <a:t>This briefing is UNCLASSIFIED</a:t>
            </a:r>
          </a:p>
        </p:txBody>
      </p:sp>
      <p:sp>
        <p:nvSpPr>
          <p:cNvPr id="7" name="TextBox 6">
            <a:extLst>
              <a:ext uri="{FF2B5EF4-FFF2-40B4-BE49-F238E27FC236}">
                <a16:creationId xmlns:a16="http://schemas.microsoft.com/office/drawing/2014/main" id="{81EC9293-0D83-58EC-B310-08C2AF246509}"/>
              </a:ext>
            </a:extLst>
          </p:cNvPr>
          <p:cNvSpPr txBox="1"/>
          <p:nvPr/>
        </p:nvSpPr>
        <p:spPr>
          <a:xfrm>
            <a:off x="7780483" y="3440690"/>
            <a:ext cx="967739" cy="338554"/>
          </a:xfrm>
          <a:prstGeom prst="rect">
            <a:avLst/>
          </a:prstGeom>
          <a:noFill/>
        </p:spPr>
        <p:txBody>
          <a:bodyPr wrap="square" rtlCol="0">
            <a:spAutoFit/>
          </a:bodyPr>
          <a:lstStyle/>
          <a:p>
            <a:pPr algn="ctr"/>
            <a:r>
              <a:rPr lang="en-US" altLang="zh-CN" sz="1600" b="1" dirty="0">
                <a:latin typeface="Segoe UI" panose="020B0502040204020203" pitchFamily="34" charset="0"/>
                <a:cs typeface="Segoe UI" panose="020B0502040204020203" pitchFamily="34" charset="0"/>
              </a:rPr>
              <a:t>Military</a:t>
            </a:r>
            <a:endParaRPr lang="en-US" altLang="zh-CN" sz="20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7FA6BA4E-6EA5-7B2B-4F65-480872D63898}"/>
              </a:ext>
            </a:extLst>
          </p:cNvPr>
          <p:cNvSpPr txBox="1"/>
          <p:nvPr/>
        </p:nvSpPr>
        <p:spPr>
          <a:xfrm>
            <a:off x="3195662" y="951759"/>
            <a:ext cx="2555292" cy="338554"/>
          </a:xfrm>
          <a:prstGeom prst="rect">
            <a:avLst/>
          </a:prstGeom>
          <a:noFill/>
        </p:spPr>
        <p:txBody>
          <a:bodyPr wrap="square" rtlCol="0">
            <a:spAutoFit/>
          </a:bodyPr>
          <a:lstStyle/>
          <a:p>
            <a:pPr algn="ctr"/>
            <a:r>
              <a:rPr lang="en-US" altLang="zh-CN" sz="1600" b="1" dirty="0">
                <a:latin typeface="Segoe UI" panose="020B0502040204020203" pitchFamily="34" charset="0"/>
                <a:cs typeface="Segoe UI" panose="020B0502040204020203" pitchFamily="34" charset="0"/>
              </a:rPr>
              <a:t>Politics &amp; Foreign Policy</a:t>
            </a:r>
            <a:endParaRPr lang="en-US" altLang="zh-CN" sz="2000"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6993C4B7-A5A3-4A4A-E32C-42EAE2CAEC4B}"/>
              </a:ext>
            </a:extLst>
          </p:cNvPr>
          <p:cNvSpPr txBox="1"/>
          <p:nvPr/>
        </p:nvSpPr>
        <p:spPr>
          <a:xfrm>
            <a:off x="259381" y="3308294"/>
            <a:ext cx="1869089" cy="584775"/>
          </a:xfrm>
          <a:prstGeom prst="rect">
            <a:avLst/>
          </a:prstGeom>
          <a:noFill/>
        </p:spPr>
        <p:txBody>
          <a:bodyPr wrap="square" rtlCol="0">
            <a:spAutoFit/>
          </a:bodyPr>
          <a:lstStyle/>
          <a:p>
            <a:pPr algn="ctr"/>
            <a:r>
              <a:rPr lang="en-US" altLang="zh-CN" sz="1600" b="1" dirty="0">
                <a:latin typeface="Segoe UI" panose="020B0502040204020203" pitchFamily="34" charset="0"/>
                <a:cs typeface="Segoe UI" panose="020B0502040204020203" pitchFamily="34" charset="0"/>
              </a:rPr>
              <a:t>Economics &amp; Development</a:t>
            </a:r>
            <a:endParaRPr lang="en-US" altLang="zh-CN" sz="20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D902E13D-D046-D216-FEFC-B51BA7BEF00A}"/>
              </a:ext>
            </a:extLst>
          </p:cNvPr>
          <p:cNvSpPr txBox="1"/>
          <p:nvPr/>
        </p:nvSpPr>
        <p:spPr>
          <a:xfrm>
            <a:off x="3105300" y="6070487"/>
            <a:ext cx="2834980" cy="338554"/>
          </a:xfrm>
          <a:prstGeom prst="rect">
            <a:avLst/>
          </a:prstGeom>
          <a:noFill/>
        </p:spPr>
        <p:txBody>
          <a:bodyPr wrap="square" rtlCol="0">
            <a:spAutoFit/>
          </a:bodyPr>
          <a:lstStyle/>
          <a:p>
            <a:pPr algn="ctr"/>
            <a:r>
              <a:rPr lang="en-US" altLang="zh-CN" sz="1600" b="1" dirty="0">
                <a:latin typeface="Segoe UI" panose="020B0502040204020203" pitchFamily="34" charset="0"/>
                <a:cs typeface="Segoe UI" panose="020B0502040204020203" pitchFamily="34" charset="0"/>
              </a:rPr>
              <a:t>Technology &amp; Innovation</a:t>
            </a:r>
            <a:endParaRPr lang="en-US" altLang="zh-CN" sz="1600" dirty="0">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953A24F1-1085-170D-1FD0-5B9604BD9172}"/>
              </a:ext>
            </a:extLst>
          </p:cNvPr>
          <p:cNvSpPr/>
          <p:nvPr/>
        </p:nvSpPr>
        <p:spPr>
          <a:xfrm>
            <a:off x="7780483" y="3401260"/>
            <a:ext cx="967739" cy="3823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5C80065-1261-2330-90D5-BA8C112FB6D9}"/>
              </a:ext>
            </a:extLst>
          </p:cNvPr>
          <p:cNvSpPr/>
          <p:nvPr/>
        </p:nvSpPr>
        <p:spPr>
          <a:xfrm>
            <a:off x="3253523" y="941285"/>
            <a:ext cx="2439571" cy="3823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5F4304-C396-3DA6-2D06-FFBC6735BF3F}"/>
              </a:ext>
            </a:extLst>
          </p:cNvPr>
          <p:cNvSpPr/>
          <p:nvPr/>
        </p:nvSpPr>
        <p:spPr>
          <a:xfrm>
            <a:off x="382915" y="3286390"/>
            <a:ext cx="1686420" cy="6205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B619BD-3885-D207-5938-1D585242B404}"/>
              </a:ext>
            </a:extLst>
          </p:cNvPr>
          <p:cNvSpPr/>
          <p:nvPr/>
        </p:nvSpPr>
        <p:spPr>
          <a:xfrm>
            <a:off x="3237057" y="6057441"/>
            <a:ext cx="2571466" cy="3823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5E0FE514-CD8D-1343-E978-66622F50AF2C}"/>
              </a:ext>
            </a:extLst>
          </p:cNvPr>
          <p:cNvPicPr>
            <a:picLocks noChangeAspect="1"/>
          </p:cNvPicPr>
          <p:nvPr/>
        </p:nvPicPr>
        <p:blipFill>
          <a:blip r:embed="rId3"/>
          <a:stretch>
            <a:fillRect/>
          </a:stretch>
        </p:blipFill>
        <p:spPr>
          <a:xfrm>
            <a:off x="6950209" y="1639595"/>
            <a:ext cx="660298" cy="714627"/>
          </a:xfrm>
          <a:prstGeom prst="rect">
            <a:avLst/>
          </a:prstGeom>
          <a:noFill/>
          <a:ln>
            <a:solidFill>
              <a:schemeClr val="tx1"/>
            </a:solidFill>
          </a:ln>
        </p:spPr>
      </p:pic>
      <p:sp>
        <p:nvSpPr>
          <p:cNvPr id="29" name="Title 1">
            <a:extLst>
              <a:ext uri="{FF2B5EF4-FFF2-40B4-BE49-F238E27FC236}">
                <a16:creationId xmlns:a16="http://schemas.microsoft.com/office/drawing/2014/main" id="{C5B64BA0-E374-EBE9-CFF6-2A11D6F5E660}"/>
              </a:ext>
            </a:extLst>
          </p:cNvPr>
          <p:cNvSpPr txBox="1">
            <a:spLocks/>
          </p:cNvSpPr>
          <p:nvPr/>
        </p:nvSpPr>
        <p:spPr>
          <a:xfrm>
            <a:off x="342700" y="232568"/>
            <a:ext cx="836018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latin typeface="Arial" panose="020B0604020202020204" pitchFamily="34" charset="0"/>
                <a:cs typeface="Arial" panose="020B0604020202020204" pitchFamily="34" charset="0"/>
              </a:rPr>
              <a:t>Reliable Sources of Analysis</a:t>
            </a:r>
            <a:endParaRPr lang="en-US" sz="4000" b="1"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1723E393-CC73-C6A7-1A62-C9D07D81030F}"/>
              </a:ext>
            </a:extLst>
          </p:cNvPr>
          <p:cNvPicPr>
            <a:picLocks noChangeAspect="1"/>
          </p:cNvPicPr>
          <p:nvPr/>
        </p:nvPicPr>
        <p:blipFill>
          <a:blip r:embed="rId4"/>
          <a:stretch>
            <a:fillRect/>
          </a:stretch>
        </p:blipFill>
        <p:spPr>
          <a:xfrm>
            <a:off x="5433653" y="3760549"/>
            <a:ext cx="588389" cy="552100"/>
          </a:xfrm>
          <a:prstGeom prst="rect">
            <a:avLst/>
          </a:prstGeom>
          <a:ln>
            <a:solidFill>
              <a:schemeClr val="tx1"/>
            </a:solidFill>
          </a:ln>
        </p:spPr>
      </p:pic>
      <p:pic>
        <p:nvPicPr>
          <p:cNvPr id="31" name="Picture 30">
            <a:extLst>
              <a:ext uri="{FF2B5EF4-FFF2-40B4-BE49-F238E27FC236}">
                <a16:creationId xmlns:a16="http://schemas.microsoft.com/office/drawing/2014/main" id="{B83161D6-0C4D-6F50-EA1D-38009BE258BE}"/>
              </a:ext>
            </a:extLst>
          </p:cNvPr>
          <p:cNvPicPr>
            <a:picLocks noChangeAspect="1"/>
          </p:cNvPicPr>
          <p:nvPr/>
        </p:nvPicPr>
        <p:blipFill>
          <a:blip r:embed="rId5"/>
          <a:stretch>
            <a:fillRect/>
          </a:stretch>
        </p:blipFill>
        <p:spPr>
          <a:xfrm>
            <a:off x="7856903" y="2105423"/>
            <a:ext cx="859471" cy="484209"/>
          </a:xfrm>
          <a:prstGeom prst="rect">
            <a:avLst/>
          </a:prstGeom>
          <a:ln>
            <a:solidFill>
              <a:schemeClr val="tx1"/>
            </a:solidFill>
          </a:ln>
        </p:spPr>
      </p:pic>
      <p:pic>
        <p:nvPicPr>
          <p:cNvPr id="32" name="Picture 31">
            <a:extLst>
              <a:ext uri="{FF2B5EF4-FFF2-40B4-BE49-F238E27FC236}">
                <a16:creationId xmlns:a16="http://schemas.microsoft.com/office/drawing/2014/main" id="{9293C0F1-1D4E-1E45-C1D6-A9186A66F45A}"/>
              </a:ext>
            </a:extLst>
          </p:cNvPr>
          <p:cNvPicPr>
            <a:picLocks noChangeAspect="1"/>
          </p:cNvPicPr>
          <p:nvPr/>
        </p:nvPicPr>
        <p:blipFill>
          <a:blip r:embed="rId6"/>
          <a:stretch>
            <a:fillRect/>
          </a:stretch>
        </p:blipFill>
        <p:spPr>
          <a:xfrm>
            <a:off x="6433016" y="2978367"/>
            <a:ext cx="718127" cy="383657"/>
          </a:xfrm>
          <a:prstGeom prst="rect">
            <a:avLst/>
          </a:prstGeom>
          <a:ln>
            <a:solidFill>
              <a:schemeClr val="tx1"/>
            </a:solidFill>
          </a:ln>
        </p:spPr>
      </p:pic>
      <p:sp>
        <p:nvSpPr>
          <p:cNvPr id="33" name="Arrow: Up-Down 32">
            <a:extLst>
              <a:ext uri="{FF2B5EF4-FFF2-40B4-BE49-F238E27FC236}">
                <a16:creationId xmlns:a16="http://schemas.microsoft.com/office/drawing/2014/main" id="{B190B170-6B08-5765-7592-C66DFE64882A}"/>
              </a:ext>
            </a:extLst>
          </p:cNvPr>
          <p:cNvSpPr/>
          <p:nvPr/>
        </p:nvSpPr>
        <p:spPr>
          <a:xfrm>
            <a:off x="4417617" y="1352602"/>
            <a:ext cx="152512" cy="4687126"/>
          </a:xfrm>
          <a:prstGeom prst="upDownArrow">
            <a:avLst>
              <a:gd name="adj1" fmla="val 50000"/>
              <a:gd name="adj2" fmla="val 186426"/>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BFEE8A9F-1E10-3C5E-8FC1-B11B28F03745}"/>
              </a:ext>
            </a:extLst>
          </p:cNvPr>
          <p:cNvSpPr/>
          <p:nvPr/>
        </p:nvSpPr>
        <p:spPr>
          <a:xfrm rot="5400000">
            <a:off x="4427054" y="1246949"/>
            <a:ext cx="152512" cy="4687126"/>
          </a:xfrm>
          <a:prstGeom prst="upDownArrow">
            <a:avLst>
              <a:gd name="adj1" fmla="val 50000"/>
              <a:gd name="adj2" fmla="val 186426"/>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7"/>
            <a:extLst>
              <a:ext uri="{FF2B5EF4-FFF2-40B4-BE49-F238E27FC236}">
                <a16:creationId xmlns:a16="http://schemas.microsoft.com/office/drawing/2014/main" id="{005B635F-955F-22FA-A731-F56A8F555B53}"/>
              </a:ext>
            </a:extLst>
          </p:cNvPr>
          <p:cNvPicPr>
            <a:picLocks noChangeAspect="1"/>
          </p:cNvPicPr>
          <p:nvPr/>
        </p:nvPicPr>
        <p:blipFill>
          <a:blip r:embed="rId8"/>
          <a:stretch>
            <a:fillRect/>
          </a:stretch>
        </p:blipFill>
        <p:spPr>
          <a:xfrm>
            <a:off x="2009068" y="1976682"/>
            <a:ext cx="789408" cy="482696"/>
          </a:xfrm>
          <a:prstGeom prst="rect">
            <a:avLst/>
          </a:prstGeom>
        </p:spPr>
      </p:pic>
      <p:pic>
        <p:nvPicPr>
          <p:cNvPr id="40" name="Picture 39">
            <a:hlinkClick r:id="rId9"/>
            <a:extLst>
              <a:ext uri="{FF2B5EF4-FFF2-40B4-BE49-F238E27FC236}">
                <a16:creationId xmlns:a16="http://schemas.microsoft.com/office/drawing/2014/main" id="{3589BDC6-BA08-BDB7-7670-0BFA928C75F8}"/>
              </a:ext>
            </a:extLst>
          </p:cNvPr>
          <p:cNvPicPr>
            <a:picLocks noChangeAspect="1"/>
          </p:cNvPicPr>
          <p:nvPr/>
        </p:nvPicPr>
        <p:blipFill>
          <a:blip r:embed="rId10"/>
          <a:stretch>
            <a:fillRect/>
          </a:stretch>
        </p:blipFill>
        <p:spPr>
          <a:xfrm>
            <a:off x="3862357" y="4329930"/>
            <a:ext cx="1457528" cy="628738"/>
          </a:xfrm>
          <a:prstGeom prst="rect">
            <a:avLst/>
          </a:prstGeom>
          <a:ln>
            <a:solidFill>
              <a:schemeClr val="tx1"/>
            </a:solidFill>
          </a:ln>
        </p:spPr>
      </p:pic>
      <p:pic>
        <p:nvPicPr>
          <p:cNvPr id="42" name="Picture 41">
            <a:extLst>
              <a:ext uri="{FF2B5EF4-FFF2-40B4-BE49-F238E27FC236}">
                <a16:creationId xmlns:a16="http://schemas.microsoft.com/office/drawing/2014/main" id="{525736B4-DFD7-BCA4-FCE9-CC939DCCBEE4}"/>
              </a:ext>
            </a:extLst>
          </p:cNvPr>
          <p:cNvPicPr>
            <a:picLocks noChangeAspect="1"/>
          </p:cNvPicPr>
          <p:nvPr/>
        </p:nvPicPr>
        <p:blipFill>
          <a:blip r:embed="rId11"/>
          <a:stretch>
            <a:fillRect/>
          </a:stretch>
        </p:blipFill>
        <p:spPr>
          <a:xfrm>
            <a:off x="4665628" y="1671213"/>
            <a:ext cx="1392806" cy="283918"/>
          </a:xfrm>
          <a:prstGeom prst="rect">
            <a:avLst/>
          </a:prstGeom>
        </p:spPr>
      </p:pic>
      <p:sp>
        <p:nvSpPr>
          <p:cNvPr id="46" name="Star: 5 Points 45">
            <a:extLst>
              <a:ext uri="{FF2B5EF4-FFF2-40B4-BE49-F238E27FC236}">
                <a16:creationId xmlns:a16="http://schemas.microsoft.com/office/drawing/2014/main" id="{214D02CC-4426-2E6E-E86A-47187659B547}"/>
              </a:ext>
            </a:extLst>
          </p:cNvPr>
          <p:cNvSpPr/>
          <p:nvPr/>
        </p:nvSpPr>
        <p:spPr>
          <a:xfrm>
            <a:off x="4589100" y="3067959"/>
            <a:ext cx="967739" cy="967739"/>
          </a:xfrm>
          <a:prstGeom prst="star5">
            <a:avLst>
              <a:gd name="adj" fmla="val 22066"/>
              <a:gd name="hf" fmla="val 105146"/>
              <a:gd name="vf" fmla="val 110557"/>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rgbClr val="FFC000"/>
                </a:solidFill>
              </a:ln>
              <a:effectLst>
                <a:outerShdw blurRad="50800" dist="38100" dir="5400000" algn="t" rotWithShape="0">
                  <a:prstClr val="black">
                    <a:alpha val="40000"/>
                  </a:prstClr>
                </a:outerShdw>
              </a:effectLst>
            </a:endParaRPr>
          </a:p>
        </p:txBody>
      </p:sp>
      <p:sp>
        <p:nvSpPr>
          <p:cNvPr id="47" name="TextBox 46">
            <a:extLst>
              <a:ext uri="{FF2B5EF4-FFF2-40B4-BE49-F238E27FC236}">
                <a16:creationId xmlns:a16="http://schemas.microsoft.com/office/drawing/2014/main" id="{2345C1F3-71B1-5D09-ED64-DD0D9EDFAC96}"/>
              </a:ext>
            </a:extLst>
          </p:cNvPr>
          <p:cNvSpPr txBox="1"/>
          <p:nvPr/>
        </p:nvSpPr>
        <p:spPr>
          <a:xfrm>
            <a:off x="4665628" y="3333606"/>
            <a:ext cx="838111" cy="523220"/>
          </a:xfrm>
          <a:prstGeom prst="rect">
            <a:avLst/>
          </a:prstGeom>
          <a:noFill/>
        </p:spPr>
        <p:txBody>
          <a:bodyPr wrap="square" rtlCol="0">
            <a:spAutoFit/>
          </a:bodyPr>
          <a:lstStyle/>
          <a:p>
            <a:pPr algn="ctr"/>
            <a:r>
              <a:rPr lang="en-US" altLang="zh-CN" sz="1400" b="1" dirty="0">
                <a:latin typeface="Bahnschrift" panose="020B0502040204020203" pitchFamily="34" charset="0"/>
                <a:cs typeface="Segoe UI" panose="020B0502040204020203" pitchFamily="34" charset="0"/>
              </a:rPr>
              <a:t>OE</a:t>
            </a:r>
          </a:p>
          <a:p>
            <a:pPr algn="ctr"/>
            <a:r>
              <a:rPr lang="en-US" altLang="zh-CN" sz="1400" b="1" dirty="0">
                <a:latin typeface="Bahnschrift" panose="020B0502040204020203" pitchFamily="34" charset="0"/>
                <a:cs typeface="Segoe UI" panose="020B0502040204020203" pitchFamily="34" charset="0"/>
              </a:rPr>
              <a:t>Watch</a:t>
            </a:r>
            <a:endParaRPr lang="en-US" altLang="zh-CN" sz="1400" dirty="0">
              <a:latin typeface="Bahnschrift"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8BECB668-6EE9-1FD0-A51E-FDE768419CC2}"/>
              </a:ext>
            </a:extLst>
          </p:cNvPr>
          <p:cNvSpPr txBox="1"/>
          <p:nvPr/>
        </p:nvSpPr>
        <p:spPr>
          <a:xfrm>
            <a:off x="113256" y="5065278"/>
            <a:ext cx="4034660" cy="830997"/>
          </a:xfrm>
          <a:prstGeom prst="rect">
            <a:avLst/>
          </a:prstGeom>
          <a:solidFill>
            <a:srgbClr val="FFC000"/>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200" b="1" i="1" dirty="0">
                <a:latin typeface="Arial" panose="020B0604020202020204" pitchFamily="34" charset="0"/>
                <a:cs typeface="Arial" panose="020B0604020202020204" pitchFamily="34" charset="0"/>
              </a:rPr>
              <a:t>These are in my opinion the best sources of analysis on these topics. Many RFIs can be answered, or at least refined, by first checking existing literature from these sources – </a:t>
            </a:r>
            <a:r>
              <a:rPr lang="en-US" sz="1200" b="1" i="1" u="sng" dirty="0">
                <a:latin typeface="Arial" panose="020B0604020202020204" pitchFamily="34" charset="0"/>
                <a:cs typeface="Arial" panose="020B0604020202020204" pitchFamily="34" charset="0"/>
              </a:rPr>
              <a:t>links by clicking icons</a:t>
            </a:r>
          </a:p>
        </p:txBody>
      </p:sp>
      <p:pic>
        <p:nvPicPr>
          <p:cNvPr id="1026" name="Picture 2" descr="fundit.fr/sites/default/files/actors/3533-kennan-i...">
            <a:extLst>
              <a:ext uri="{FF2B5EF4-FFF2-40B4-BE49-F238E27FC236}">
                <a16:creationId xmlns:a16="http://schemas.microsoft.com/office/drawing/2014/main" id="{BEA9C9E0-E6AF-2C52-C759-81925EFCE3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2499" y="2686791"/>
            <a:ext cx="1015339" cy="568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581C885-CC56-21CF-8BF6-3D71C1FD87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0480" y="2619949"/>
            <a:ext cx="1699044" cy="398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eign Policy Research Institute">
            <a:extLst>
              <a:ext uri="{FF2B5EF4-FFF2-40B4-BE49-F238E27FC236}">
                <a16:creationId xmlns:a16="http://schemas.microsoft.com/office/drawing/2014/main" id="{EC5C6834-A0F7-C8B3-B907-0BD250FDEE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38776" y="994691"/>
            <a:ext cx="23495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ern War Institute">
            <a:extLst>
              <a:ext uri="{FF2B5EF4-FFF2-40B4-BE49-F238E27FC236}">
                <a16:creationId xmlns:a16="http://schemas.microsoft.com/office/drawing/2014/main" id="{72BFC17C-9072-E48C-E488-60F7CAE7828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15848" y="4783606"/>
            <a:ext cx="2349500" cy="4803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itical Threats (@criticalthreats) / X">
            <a:extLst>
              <a:ext uri="{FF2B5EF4-FFF2-40B4-BE49-F238E27FC236}">
                <a16:creationId xmlns:a16="http://schemas.microsoft.com/office/drawing/2014/main" id="{D87B3E75-4C44-BF2C-BE01-535D4D6E33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2816" y="2013345"/>
            <a:ext cx="6604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stitute for the Study of War - Wikipedia">
            <a:extLst>
              <a:ext uri="{FF2B5EF4-FFF2-40B4-BE49-F238E27FC236}">
                <a16:creationId xmlns:a16="http://schemas.microsoft.com/office/drawing/2014/main" id="{6E36E98E-C72F-68DD-7AE1-717706EACF1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76003" y="2685161"/>
            <a:ext cx="1124172" cy="6005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D57B8B-0F90-9B7B-78FA-D79E538B729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55518" y="1366244"/>
            <a:ext cx="960855" cy="6005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oyal United Services Institute">
            <a:extLst>
              <a:ext uri="{FF2B5EF4-FFF2-40B4-BE49-F238E27FC236}">
                <a16:creationId xmlns:a16="http://schemas.microsoft.com/office/drawing/2014/main" id="{5B436EE0-3176-B577-DCCE-7D741FC1C37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30804" y="4088242"/>
            <a:ext cx="1607285" cy="45400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he Jamestown Foundation">
            <a:extLst>
              <a:ext uri="{FF2B5EF4-FFF2-40B4-BE49-F238E27FC236}">
                <a16:creationId xmlns:a16="http://schemas.microsoft.com/office/drawing/2014/main" id="{B3C089B5-37BF-3B7A-2259-184A679387A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99805" y="2069007"/>
            <a:ext cx="1229416" cy="60892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bout us">
            <a:extLst>
              <a:ext uri="{FF2B5EF4-FFF2-40B4-BE49-F238E27FC236}">
                <a16:creationId xmlns:a16="http://schemas.microsoft.com/office/drawing/2014/main" id="{4C78D7B5-E93D-9C56-CDA2-1406B8E5F011}"/>
              </a:ext>
            </a:extLst>
          </p:cNvPr>
          <p:cNvSpPr>
            <a:spLocks noChangeAspect="1" noChangeArrowheads="1"/>
          </p:cNvSpPr>
          <p:nvPr/>
        </p:nvSpPr>
        <p:spPr bwMode="auto">
          <a:xfrm>
            <a:off x="7446530" y="7876322"/>
            <a:ext cx="1009725" cy="1877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46E4E8D-7442-BBD4-98E4-80A0FDA1EB9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63283" y="5290044"/>
            <a:ext cx="2081390" cy="91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39701"/>
      </p:ext>
    </p:extLst>
  </p:cSld>
  <p:clrMapOvr>
    <a:masterClrMapping/>
  </p:clrMapOvr>
</p:sld>
</file>

<file path=ppt/theme/theme1.xml><?xml version="1.0" encoding="utf-8"?>
<a:theme xmlns:a="http://schemas.openxmlformats.org/drawingml/2006/main" name="1_2023TRADOCg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TRADOCg2" id="{BE56345B-0AAB-45DA-9F41-E15CB2976BDA}" vid="{52DA4240-BE45-4DD2-8589-CBB8859FEB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2CF291CAAA0B41B556ABC30C62B151" ma:contentTypeVersion="10" ma:contentTypeDescription="Create a new document." ma:contentTypeScope="" ma:versionID="e748f994822ab49be00313e64f4edc4d">
  <xsd:schema xmlns:xsd="http://www.w3.org/2001/XMLSchema" xmlns:xs="http://www.w3.org/2001/XMLSchema" xmlns:p="http://schemas.microsoft.com/office/2006/metadata/properties" xmlns:ns3="70adaa7e-253b-4c81-beb9-729cc74586ae" xmlns:ns4="2c24f87c-db7c-49ac-9255-21d21eb8ca41" targetNamespace="http://schemas.microsoft.com/office/2006/metadata/properties" ma:root="true" ma:fieldsID="1a5480a8c1f9875716fa785206e49dce" ns3:_="" ns4:_="">
    <xsd:import namespace="70adaa7e-253b-4c81-beb9-729cc74586ae"/>
    <xsd:import namespace="2c24f87c-db7c-49ac-9255-21d21eb8ca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daa7e-253b-4c81-beb9-729cc74586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24f87c-db7c-49ac-9255-21d21eb8ca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c24f87c-db7c-49ac-9255-21d21eb8ca41" xsi:nil="true"/>
  </documentManagement>
</p:properties>
</file>

<file path=customXml/itemProps1.xml><?xml version="1.0" encoding="utf-8"?>
<ds:datastoreItem xmlns:ds="http://schemas.openxmlformats.org/officeDocument/2006/customXml" ds:itemID="{1F14A84D-DF32-4E3B-BFB3-5A2807613302}">
  <ds:schemaRefs>
    <ds:schemaRef ds:uri="http://schemas.microsoft.com/sharepoint/v3/contenttype/forms"/>
  </ds:schemaRefs>
</ds:datastoreItem>
</file>

<file path=customXml/itemProps2.xml><?xml version="1.0" encoding="utf-8"?>
<ds:datastoreItem xmlns:ds="http://schemas.openxmlformats.org/officeDocument/2006/customXml" ds:itemID="{789ED6EB-4D81-4EFF-8E2B-FD9A99E6A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adaa7e-253b-4c81-beb9-729cc74586ae"/>
    <ds:schemaRef ds:uri="2c24f87c-db7c-49ac-9255-21d21eb8c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3A956A-E4B2-489B-8B1A-FF9E7533B3AC}">
  <ds:schemaRefs>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70adaa7e-253b-4c81-beb9-729cc74586ae"/>
    <ds:schemaRef ds:uri="http://schemas.microsoft.com/office/infopath/2007/PartnerControls"/>
    <ds:schemaRef ds:uri="2c24f87c-db7c-49ac-9255-21d21eb8ca41"/>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2023TRADOCg2</Template>
  <TotalTime>3294</TotalTime>
  <Words>2131</Words>
  <Application>Microsoft Office PowerPoint</Application>
  <PresentationFormat>On-screen Show (4:3)</PresentationFormat>
  <Paragraphs>157</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1_2023TRADOCg2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 Peter A CIV USARMY TRADOC (USA)</dc:creator>
  <cp:lastModifiedBy>Wood, Peter A CIV USARMY TRADOC (USA)</cp:lastModifiedBy>
  <cp:revision>9</cp:revision>
  <dcterms:created xsi:type="dcterms:W3CDTF">2023-05-04T15:29:10Z</dcterms:created>
  <dcterms:modified xsi:type="dcterms:W3CDTF">2024-08-09T15:17:54Z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0x010100F92CF291CAAA0B41B556ABC30C62B151</vt:lpwstr>
  </property>
</Properties>
</file>