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17"/>
  </p:notesMasterIdLst>
  <p:handoutMasterIdLst>
    <p:handoutMasterId r:id="rId18"/>
  </p:handoutMasterIdLst>
  <p:sldIdLst>
    <p:sldId id="660" r:id="rId2"/>
    <p:sldId id="668" r:id="rId3"/>
    <p:sldId id="667" r:id="rId4"/>
    <p:sldId id="669" r:id="rId5"/>
    <p:sldId id="670" r:id="rId6"/>
    <p:sldId id="671" r:id="rId7"/>
    <p:sldId id="672" r:id="rId8"/>
    <p:sldId id="673" r:id="rId9"/>
    <p:sldId id="674" r:id="rId10"/>
    <p:sldId id="675" r:id="rId11"/>
    <p:sldId id="676" r:id="rId12"/>
    <p:sldId id="678" r:id="rId13"/>
    <p:sldId id="677" r:id="rId14"/>
    <p:sldId id="679" r:id="rId15"/>
    <p:sldId id="68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y, William C" initials="HWC" lastIdx="1" clrIdx="0">
    <p:extLst>
      <p:ext uri="{19B8F6BF-5375-455C-9EA6-DF929625EA0E}">
        <p15:presenceInfo xmlns:p15="http://schemas.microsoft.com/office/powerpoint/2012/main" userId="S-1-5-21-3676333592-1006736145-1283606961-10706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3"/>
    <a:srgbClr val="000042"/>
    <a:srgbClr val="A6A6A6"/>
    <a:srgbClr val="00863D"/>
    <a:srgbClr val="DBB9FD"/>
    <a:srgbClr val="8FD481"/>
    <a:srgbClr val="BC7BFB"/>
    <a:srgbClr val="FFFFC1"/>
    <a:srgbClr val="FCFCBE"/>
    <a:srgbClr val="FDB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2A564-87C7-463C-9335-24B9C9E9968B}" v="34" dt="2025-03-07T17:02:57.54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2042" autoAdjust="0"/>
  </p:normalViewPr>
  <p:slideViewPr>
    <p:cSldViewPr>
      <p:cViewPr varScale="1">
        <p:scale>
          <a:sx n="109" d="100"/>
          <a:sy n="109" d="100"/>
        </p:scale>
        <p:origin x="288" y="11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38"/>
    </p:cViewPr>
  </p:sorterViewPr>
  <p:notesViewPr>
    <p:cSldViewPr>
      <p:cViewPr>
        <p:scale>
          <a:sx n="100" d="100"/>
          <a:sy n="100" d="100"/>
        </p:scale>
        <p:origin x="35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224DEBB-D313-46FE-A7FF-3610D6846665}" type="datetimeFigureOut">
              <a:rPr lang="en-US" smtClean="0"/>
              <a:t>3/14/2025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BD01298-73E7-4CF4-A9AA-2A684C9ED141}" type="slidenum">
              <a:rPr lang="en-US" smtClean="0"/>
              <a:t>‹#›</a:t>
            </a:fld>
            <a:endParaRPr lang="en-US"/>
          </a:p>
        </p:txBody>
      </p:sp>
    </p:spTree>
    <p:extLst>
      <p:ext uri="{BB962C8B-B14F-4D97-AF65-F5344CB8AC3E}">
        <p14:creationId xmlns:p14="http://schemas.microsoft.com/office/powerpoint/2010/main" val="2772174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9" tIns="46565" rIns="93129" bIns="46565"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29" tIns="46565" rIns="93129" bIns="46565" rtlCol="0"/>
          <a:lstStyle>
            <a:lvl1pPr algn="r">
              <a:defRPr sz="1200"/>
            </a:lvl1pPr>
          </a:lstStyle>
          <a:p>
            <a:fld id="{E5198E95-7DE8-4160-960D-36CCF187C608}" type="datetimeFigureOut">
              <a:rPr lang="en-US" smtClean="0"/>
              <a:pPr/>
              <a:t>3/14/2025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29" tIns="46565" rIns="93129" bIns="4656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9" tIns="46565" rIns="93129" bIns="465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29" tIns="46565" rIns="93129" bIns="465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29" tIns="46565" rIns="93129" bIns="46565" rtlCol="0" anchor="b"/>
          <a:lstStyle>
            <a:lvl1pPr algn="r">
              <a:defRPr sz="1200"/>
            </a:lvl1pPr>
          </a:lstStyle>
          <a:p>
            <a:fld id="{8ADC94AD-267E-461F-88DF-F618F68E5350}" type="slidenum">
              <a:rPr lang="en-US" smtClean="0"/>
              <a:pPr/>
              <a:t>‹#›</a:t>
            </a:fld>
            <a:endParaRPr lang="en-US" dirty="0"/>
          </a:p>
        </p:txBody>
      </p:sp>
    </p:spTree>
    <p:extLst>
      <p:ext uri="{BB962C8B-B14F-4D97-AF65-F5344CB8AC3E}">
        <p14:creationId xmlns:p14="http://schemas.microsoft.com/office/powerpoint/2010/main" val="15562007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0D7C0-738F-4725-A9FF-2736F48ED0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80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3</a:t>
            </a:fld>
            <a:endParaRPr lang="en-US" dirty="0"/>
          </a:p>
        </p:txBody>
      </p:sp>
    </p:spTree>
    <p:extLst>
      <p:ext uri="{BB962C8B-B14F-4D97-AF65-F5344CB8AC3E}">
        <p14:creationId xmlns:p14="http://schemas.microsoft.com/office/powerpoint/2010/main" val="317952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ctr">
              <a:defRPr sz="4400" i="0">
                <a:solidFill>
                  <a:srgbClr val="000076"/>
                </a:solidFill>
              </a:defRPr>
            </a:lvl1pPr>
          </a:lstStyle>
          <a:p>
            <a:r>
              <a:rPr lang="en-US" dirty="0"/>
              <a:t>Click to edit Master title style</a:t>
            </a:r>
          </a:p>
        </p:txBody>
      </p:sp>
      <p:sp>
        <p:nvSpPr>
          <p:cNvPr id="3" name="Subtitle 2"/>
          <p:cNvSpPr>
            <a:spLocks noGrp="1"/>
          </p:cNvSpPr>
          <p:nvPr>
            <p:ph type="subTitle" idx="1"/>
          </p:nvPr>
        </p:nvSpPr>
        <p:spPr>
          <a:xfrm>
            <a:off x="1828800" y="3962400"/>
            <a:ext cx="8534400" cy="1752600"/>
          </a:xfrm>
        </p:spPr>
        <p:txBody>
          <a:bodyPr>
            <a:normAutofit/>
          </a:bodyPr>
          <a:lstStyle>
            <a:lvl1pPr marL="0" indent="0" algn="ctr">
              <a:spcBef>
                <a:spcPts val="0"/>
              </a:spcBef>
              <a:spcAft>
                <a:spcPts val="600"/>
              </a:spcAft>
              <a:buNone/>
              <a:defRPr sz="2800" b="1" i="1">
                <a:solidFill>
                  <a:srgbClr val="0000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Rectangle 22"/>
          <p:cNvSpPr/>
          <p:nvPr userDrawn="1"/>
        </p:nvSpPr>
        <p:spPr>
          <a:xfrm>
            <a:off x="0" y="6553199"/>
            <a:ext cx="12192000" cy="312752"/>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cxnSp>
        <p:nvCxnSpPr>
          <p:cNvPr id="25" name="Straight Connector 24"/>
          <p:cNvCxnSpPr/>
          <p:nvPr userDrawn="1"/>
        </p:nvCxnSpPr>
        <p:spPr>
          <a:xfrm>
            <a:off x="0" y="6591300"/>
            <a:ext cx="12192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userDrawn="1"/>
        </p:nvCxnSpPr>
        <p:spPr>
          <a:xfrm>
            <a:off x="0" y="6566376"/>
            <a:ext cx="12192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5" name="TextBox 4"/>
          <p:cNvSpPr txBox="1"/>
          <p:nvPr userDrawn="1"/>
        </p:nvSpPr>
        <p:spPr>
          <a:xfrm>
            <a:off x="838200" y="152400"/>
            <a:ext cx="1231427" cy="261610"/>
          </a:xfrm>
          <a:prstGeom prst="rect">
            <a:avLst/>
          </a:prstGeom>
          <a:noFill/>
        </p:spPr>
        <p:txBody>
          <a:bodyPr wrap="none" rtlCol="0">
            <a:spAutoFit/>
          </a:bodyPr>
          <a:lstStyle/>
          <a:p>
            <a:r>
              <a:rPr lang="en-US" sz="1100" b="1" dirty="0">
                <a:solidFill>
                  <a:srgbClr val="00B050"/>
                </a:solidFill>
              </a:rPr>
              <a:t>UNCLASSIFIED</a:t>
            </a:r>
          </a:p>
        </p:txBody>
      </p:sp>
      <p:sp>
        <p:nvSpPr>
          <p:cNvPr id="7" name="TextBox 6"/>
          <p:cNvSpPr txBox="1"/>
          <p:nvPr userDrawn="1"/>
        </p:nvSpPr>
        <p:spPr>
          <a:xfrm>
            <a:off x="10223688" y="6596390"/>
            <a:ext cx="1231427" cy="261610"/>
          </a:xfrm>
          <a:prstGeom prst="rect">
            <a:avLst/>
          </a:prstGeom>
          <a:noFill/>
        </p:spPr>
        <p:txBody>
          <a:bodyPr wrap="none" rtlCol="0">
            <a:spAutoFit/>
          </a:bodyPr>
          <a:lstStyle/>
          <a:p>
            <a:r>
              <a:rPr lang="en-US" sz="1100" b="1" dirty="0">
                <a:solidFill>
                  <a:srgbClr val="00B050"/>
                </a:solidFill>
              </a:rPr>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100644"/>
            <a:ext cx="10871200" cy="79216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277600" y="6518697"/>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8" name="Rectangle 7"/>
          <p:cNvSpPr/>
          <p:nvPr userDrawn="1"/>
        </p:nvSpPr>
        <p:spPr>
          <a:xfrm rot="5400000">
            <a:off x="-3175000" y="3175000"/>
            <a:ext cx="6858000"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9" name="TextBox 8"/>
          <p:cNvSpPr txBox="1"/>
          <p:nvPr userDrawn="1"/>
        </p:nvSpPr>
        <p:spPr>
          <a:xfrm rot="5400000">
            <a:off x="-553758" y="650437"/>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cxnSp>
        <p:nvCxnSpPr>
          <p:cNvPr id="10" name="Straight Connector 9"/>
          <p:cNvCxnSpPr/>
          <p:nvPr userDrawn="1"/>
        </p:nvCxnSpPr>
        <p:spPr>
          <a:xfrm>
            <a:off x="508000" y="0"/>
            <a:ext cx="0" cy="68580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11" name="Slide Number Placeholder 5"/>
          <p:cNvSpPr txBox="1">
            <a:spLocks/>
          </p:cNvSpPr>
          <p:nvPr userDrawn="1"/>
        </p:nvSpPr>
        <p:spPr>
          <a:xfrm rot="5400000">
            <a:off x="-28079" y="6339736"/>
            <a:ext cx="533400" cy="385233"/>
          </a:xfrm>
          <a:prstGeom prst="rect">
            <a:avLst/>
          </a:prstGeom>
        </p:spPr>
        <p:txBody>
          <a:bodyPr/>
          <a:lstStyle>
            <a:lvl1pPr algn="ctr">
              <a:defRPr sz="1600">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373DC0-F413-4098-8AFC-675FCCBD90A8}" type="slidenum">
              <a:rPr kumimoji="0" lang="en-US" sz="16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4" name="Picture 13" descr="TRADOC LOGO.bmp"/>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11129224" y="5897880"/>
            <a:ext cx="731520" cy="975360"/>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15" name="Picture 14" descr="imagesCAIMVJYX.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191451" y="-107945"/>
            <a:ext cx="607069" cy="9753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7200" y="274638"/>
            <a:ext cx="1524000" cy="6354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636000" cy="63547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rot="5400000">
            <a:off x="-3175000" y="3175000"/>
            <a:ext cx="6858000"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8" name="TextBox 7"/>
          <p:cNvSpPr txBox="1"/>
          <p:nvPr userDrawn="1"/>
        </p:nvSpPr>
        <p:spPr>
          <a:xfrm rot="5400000">
            <a:off x="-553758" y="650437"/>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cxnSp>
        <p:nvCxnSpPr>
          <p:cNvPr id="9" name="Straight Connector 8"/>
          <p:cNvCxnSpPr/>
          <p:nvPr userDrawn="1"/>
        </p:nvCxnSpPr>
        <p:spPr>
          <a:xfrm>
            <a:off x="508000" y="0"/>
            <a:ext cx="0" cy="68580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12" name="Slide Number Placeholder 5"/>
          <p:cNvSpPr>
            <a:spLocks noGrp="1"/>
          </p:cNvSpPr>
          <p:nvPr>
            <p:ph type="sldNum" sz="quarter" idx="4"/>
          </p:nvPr>
        </p:nvSpPr>
        <p:spPr>
          <a:xfrm rot="5400000">
            <a:off x="-28079" y="6339736"/>
            <a:ext cx="533400" cy="385233"/>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pic>
        <p:nvPicPr>
          <p:cNvPr id="13" name="Picture 12" descr="TRADOC LOGO.bmp"/>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11129224" y="5897880"/>
            <a:ext cx="731520" cy="975360"/>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14" name="Picture 13" descr="imagesCAIMVJYX.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191451" y="-107945"/>
            <a:ext cx="607069" cy="9753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9550400" cy="79216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buFont typeface="Wingdings" pitchFamily="2" charset="2"/>
              <a:buChar char="§"/>
              <a:defRPr sz="2400"/>
            </a:lvl1pPr>
            <a:lvl2pPr>
              <a:buFont typeface="Wingdings" pitchFamily="2" charset="2"/>
              <a:buChar char="§"/>
              <a:defRPr sz="2400"/>
            </a:lvl2pPr>
            <a:lvl3pPr>
              <a:buFont typeface="Wingdings" pitchFamily="2" charset="2"/>
              <a:buChar char="§"/>
              <a:defRPr sz="2400"/>
            </a:lvl3pPr>
            <a:lvl4pPr>
              <a:buFont typeface="Wingdings" pitchFamily="2" charset="2"/>
              <a:buChar char="§"/>
              <a:defRPr sz="2400"/>
            </a:lvl4pPr>
            <a:lvl5pPr>
              <a:buFont typeface="Wingdings" pitchFamily="2"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UNCLASSIFIED//FOR OFFICIAL USE ONLY//REL TO USA, BRA">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9550400" cy="79216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buFont typeface="Wingdings" pitchFamily="2" charset="2"/>
              <a:buChar char="§"/>
              <a:defRPr sz="2400"/>
            </a:lvl1pPr>
            <a:lvl2pPr>
              <a:buFont typeface="Wingdings" pitchFamily="2" charset="2"/>
              <a:buChar char="§"/>
              <a:defRPr sz="2400"/>
            </a:lvl2pPr>
            <a:lvl3pPr>
              <a:buFont typeface="Wingdings" pitchFamily="2" charset="2"/>
              <a:buChar char="§"/>
              <a:defRPr sz="2400"/>
            </a:lvl3pPr>
            <a:lvl4pPr>
              <a:buFont typeface="Wingdings" pitchFamily="2" charset="2"/>
              <a:buChar char="§"/>
              <a:defRPr sz="2400"/>
            </a:lvl4pPr>
            <a:lvl5pPr>
              <a:buFont typeface="Wingdings" pitchFamily="2"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5" name="TextBox 4"/>
          <p:cNvSpPr txBox="1"/>
          <p:nvPr userDrawn="1"/>
        </p:nvSpPr>
        <p:spPr>
          <a:xfrm>
            <a:off x="902173" y="76200"/>
            <a:ext cx="4374916" cy="261610"/>
          </a:xfrm>
          <a:prstGeom prst="rect">
            <a:avLst/>
          </a:prstGeom>
          <a:noFill/>
        </p:spPr>
        <p:txBody>
          <a:bodyPr wrap="none" rtlCol="0">
            <a:spAutoFit/>
          </a:bodyPr>
          <a:lstStyle/>
          <a:p>
            <a:r>
              <a:rPr lang="en-US" sz="1100" b="1" dirty="0">
                <a:solidFill>
                  <a:srgbClr val="00B050"/>
                </a:solidFill>
                <a:latin typeface=" Arial"/>
              </a:rPr>
              <a:t>UNCLASSIFIED//FOR OFFICIAL USE ONLY//REL TO USA, BRA</a:t>
            </a:r>
          </a:p>
        </p:txBody>
      </p:sp>
      <p:sp>
        <p:nvSpPr>
          <p:cNvPr id="7" name="TextBox 6"/>
          <p:cNvSpPr txBox="1"/>
          <p:nvPr userDrawn="1"/>
        </p:nvSpPr>
        <p:spPr>
          <a:xfrm>
            <a:off x="7121124" y="6596390"/>
            <a:ext cx="4374916" cy="261610"/>
          </a:xfrm>
          <a:prstGeom prst="rect">
            <a:avLst/>
          </a:prstGeom>
          <a:noFill/>
        </p:spPr>
        <p:txBody>
          <a:bodyPr wrap="none" rtlCol="0">
            <a:spAutoFit/>
          </a:bodyPr>
          <a:lstStyle/>
          <a:p>
            <a:r>
              <a:rPr lang="en-US" sz="1100" b="1" dirty="0">
                <a:solidFill>
                  <a:srgbClr val="00B050"/>
                </a:solidFill>
                <a:latin typeface=" Arial"/>
              </a:rPr>
              <a:t>UNCLASSIFIED//FOR OFFICIAL USE ONLY//REL TO USA, BRA</a:t>
            </a:r>
          </a:p>
        </p:txBody>
      </p:sp>
    </p:spTree>
    <p:extLst>
      <p:ext uri="{BB962C8B-B14F-4D97-AF65-F5344CB8AC3E}">
        <p14:creationId xmlns:p14="http://schemas.microsoft.com/office/powerpoint/2010/main" val="173079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09600" y="1066800"/>
            <a:ext cx="5384800" cy="5105400"/>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66800"/>
            <a:ext cx="5384800" cy="5105400"/>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6" name="Content Placeholder 5"/>
          <p:cNvSpPr>
            <a:spLocks noGrp="1"/>
          </p:cNvSpPr>
          <p:nvPr>
            <p:ph sz="quarter" idx="10"/>
          </p:nvPr>
        </p:nvSpPr>
        <p:spPr>
          <a:xfrm>
            <a:off x="508000" y="53340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05086" y="163293"/>
            <a:ext cx="1231427" cy="261610"/>
          </a:xfrm>
          <a:prstGeom prst="rect">
            <a:avLst/>
          </a:prstGeom>
          <a:noFill/>
        </p:spPr>
        <p:txBody>
          <a:bodyPr wrap="none" rtlCol="0">
            <a:spAutoFit/>
          </a:bodyPr>
          <a:lstStyle/>
          <a:p>
            <a:r>
              <a:rPr lang="en-US" sz="1100" b="1" dirty="0">
                <a:solidFill>
                  <a:srgbClr val="00B050"/>
                </a:solidFill>
              </a:rPr>
              <a:t>UNCLASSIFIED</a:t>
            </a:r>
          </a:p>
        </p:txBody>
      </p:sp>
      <p:sp>
        <p:nvSpPr>
          <p:cNvPr id="9" name="TextBox 8"/>
          <p:cNvSpPr txBox="1"/>
          <p:nvPr userDrawn="1"/>
        </p:nvSpPr>
        <p:spPr>
          <a:xfrm>
            <a:off x="10295441" y="6618883"/>
            <a:ext cx="1231427" cy="261610"/>
          </a:xfrm>
          <a:prstGeom prst="rect">
            <a:avLst/>
          </a:prstGeom>
          <a:noFill/>
        </p:spPr>
        <p:txBody>
          <a:bodyPr wrap="none" rtlCol="0">
            <a:spAutoFit/>
          </a:bodyPr>
          <a:lstStyle/>
          <a:p>
            <a:r>
              <a:rPr lang="en-US" sz="1100" b="1" dirty="0">
                <a:solidFill>
                  <a:srgbClr val="00B050"/>
                </a:solidFill>
              </a:rPr>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1239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63712"/>
            <a:ext cx="5386917" cy="3951288"/>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239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63712"/>
            <a:ext cx="5389033" cy="3951288"/>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U/FOUO/REL USA B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13"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4" name="TextBox 3"/>
          <p:cNvSpPr txBox="1"/>
          <p:nvPr userDrawn="1"/>
        </p:nvSpPr>
        <p:spPr>
          <a:xfrm>
            <a:off x="902173" y="76200"/>
            <a:ext cx="4374916" cy="261610"/>
          </a:xfrm>
          <a:prstGeom prst="rect">
            <a:avLst/>
          </a:prstGeom>
          <a:noFill/>
        </p:spPr>
        <p:txBody>
          <a:bodyPr wrap="none" rtlCol="0">
            <a:spAutoFit/>
          </a:bodyPr>
          <a:lstStyle/>
          <a:p>
            <a:r>
              <a:rPr lang="en-US" sz="1100" b="1" dirty="0">
                <a:solidFill>
                  <a:srgbClr val="00B050"/>
                </a:solidFill>
                <a:latin typeface=" Arial"/>
              </a:rPr>
              <a:t>UNCLASSIFIED//FOR OFFICIAL USE ONLY//REL TO USA, BRA</a:t>
            </a:r>
          </a:p>
        </p:txBody>
      </p:sp>
      <p:sp>
        <p:nvSpPr>
          <p:cNvPr id="5" name="TextBox 4"/>
          <p:cNvSpPr txBox="1"/>
          <p:nvPr userDrawn="1"/>
        </p:nvSpPr>
        <p:spPr>
          <a:xfrm>
            <a:off x="7239000" y="6600197"/>
            <a:ext cx="4374916" cy="261610"/>
          </a:xfrm>
          <a:prstGeom prst="rect">
            <a:avLst/>
          </a:prstGeom>
          <a:noFill/>
        </p:spPr>
        <p:txBody>
          <a:bodyPr wrap="none" rtlCol="0">
            <a:spAutoFit/>
          </a:bodyPr>
          <a:lstStyle/>
          <a:p>
            <a:r>
              <a:rPr lang="en-US" sz="1100" b="1" dirty="0">
                <a:solidFill>
                  <a:srgbClr val="00B050"/>
                </a:solidFill>
                <a:latin typeface=" Arial"/>
              </a:rPr>
              <a:t>UNCLASSIFIED//FOR OFFICIAL USE ONLY//REL TO USA, BRA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13"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6" name="TextBox 5"/>
          <p:cNvSpPr txBox="1"/>
          <p:nvPr userDrawn="1"/>
        </p:nvSpPr>
        <p:spPr>
          <a:xfrm>
            <a:off x="902173" y="76200"/>
            <a:ext cx="1231427" cy="261610"/>
          </a:xfrm>
          <a:prstGeom prst="rect">
            <a:avLst/>
          </a:prstGeom>
          <a:noFill/>
        </p:spPr>
        <p:txBody>
          <a:bodyPr wrap="none" rtlCol="0">
            <a:spAutoFit/>
          </a:bodyPr>
          <a:lstStyle/>
          <a:p>
            <a:r>
              <a:rPr lang="en-US" sz="1100" b="1" dirty="0">
                <a:solidFill>
                  <a:srgbClr val="00B050"/>
                </a:solidFill>
                <a:latin typeface=" Arial"/>
              </a:rPr>
              <a:t>UNCLASSIFIED</a:t>
            </a:r>
          </a:p>
        </p:txBody>
      </p:sp>
      <p:sp>
        <p:nvSpPr>
          <p:cNvPr id="7" name="TextBox 6"/>
          <p:cNvSpPr txBox="1"/>
          <p:nvPr userDrawn="1"/>
        </p:nvSpPr>
        <p:spPr>
          <a:xfrm>
            <a:off x="10249373" y="6596390"/>
            <a:ext cx="1231427" cy="261610"/>
          </a:xfrm>
          <a:prstGeom prst="rect">
            <a:avLst/>
          </a:prstGeom>
          <a:noFill/>
        </p:spPr>
        <p:txBody>
          <a:bodyPr wrap="none" rtlCol="0">
            <a:spAutoFit/>
          </a:bodyPr>
          <a:lstStyle/>
          <a:p>
            <a:r>
              <a:rPr lang="en-US" sz="1100" b="1" dirty="0">
                <a:solidFill>
                  <a:srgbClr val="00B050"/>
                </a:solidFill>
                <a:latin typeface=" Arial"/>
              </a:rPr>
              <a:t>UNCLASSIFIED</a:t>
            </a:r>
          </a:p>
        </p:txBody>
      </p:sp>
    </p:spTree>
    <p:extLst>
      <p:ext uri="{BB962C8B-B14F-4D97-AF65-F5344CB8AC3E}">
        <p14:creationId xmlns:p14="http://schemas.microsoft.com/office/powerpoint/2010/main" val="396985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6553199"/>
            <a:ext cx="12192000" cy="312752"/>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p:cNvSpPr>
            <a:spLocks noGrp="1"/>
          </p:cNvSpPr>
          <p:nvPr>
            <p:ph type="body" idx="1"/>
          </p:nvPr>
        </p:nvSpPr>
        <p:spPr>
          <a:xfrm>
            <a:off x="609600" y="1066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23003" y="6553200"/>
            <a:ext cx="1127232" cy="276999"/>
          </a:xfrm>
          <a:prstGeom prst="rect">
            <a:avLst/>
          </a:prstGeom>
          <a:noFill/>
        </p:spPr>
        <p:txBody>
          <a:bodyPr wrap="none" rtlCol="0">
            <a:spAutoFit/>
          </a:bodyPr>
          <a:lstStyle/>
          <a:p>
            <a:r>
              <a:rPr lang="en-US" sz="1200" b="0" i="0" dirty="0">
                <a:solidFill>
                  <a:schemeClr val="bg1"/>
                </a:solidFill>
                <a:latin typeface="Agency FB" pitchFamily="34" charset="0"/>
                <a:cs typeface="Arial" pitchFamily="34" charset="0"/>
              </a:rPr>
              <a:t>Victory Starts Here</a:t>
            </a:r>
          </a:p>
        </p:txBody>
      </p:sp>
      <p:sp>
        <p:nvSpPr>
          <p:cNvPr id="14" name="Slide Number Placeholder 5"/>
          <p:cNvSpPr>
            <a:spLocks noGrp="1"/>
          </p:cNvSpPr>
          <p:nvPr>
            <p:ph type="sldNum" sz="quarter" idx="4"/>
          </p:nvPr>
        </p:nvSpPr>
        <p:spPr>
          <a:xfrm>
            <a:off x="11480800" y="6526648"/>
            <a:ext cx="7112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2" name="Title Placeholder 1"/>
          <p:cNvSpPr>
            <a:spLocks noGrp="1"/>
          </p:cNvSpPr>
          <p:nvPr>
            <p:ph type="title"/>
          </p:nvPr>
        </p:nvSpPr>
        <p:spPr>
          <a:xfrm>
            <a:off x="1320800" y="100644"/>
            <a:ext cx="9550400" cy="661356"/>
          </a:xfrm>
          <a:prstGeom prst="rect">
            <a:avLst/>
          </a:prstGeom>
        </p:spPr>
        <p:txBody>
          <a:bodyPr vert="horz" lIns="91440" tIns="45720" rIns="91440" bIns="45720" rtlCol="0" anchor="ctr">
            <a:normAutofit/>
          </a:bodyPr>
          <a:lstStyle/>
          <a:p>
            <a:r>
              <a:rPr lang="en-US" dirty="0"/>
              <a:t>Click to edit Master title style</a:t>
            </a:r>
          </a:p>
        </p:txBody>
      </p:sp>
      <p:cxnSp>
        <p:nvCxnSpPr>
          <p:cNvPr id="37" name="Straight Connector 36"/>
          <p:cNvCxnSpPr/>
          <p:nvPr userDrawn="1"/>
        </p:nvCxnSpPr>
        <p:spPr>
          <a:xfrm>
            <a:off x="1320800" y="762000"/>
            <a:ext cx="9550400" cy="0"/>
          </a:xfrm>
          <a:prstGeom prst="line">
            <a:avLst/>
          </a:prstGeom>
          <a:ln w="38100"/>
        </p:spPr>
        <p:style>
          <a:lnRef idx="1">
            <a:schemeClr val="dk1"/>
          </a:lnRef>
          <a:fillRef idx="0">
            <a:schemeClr val="dk1"/>
          </a:fillRef>
          <a:effectRef idx="0">
            <a:schemeClr val="dk1"/>
          </a:effectRef>
          <a:fontRef idx="minor">
            <a:schemeClr val="tx1"/>
          </a:fontRef>
        </p:style>
      </p:cxnSp>
      <p:pic>
        <p:nvPicPr>
          <p:cNvPr id="13" name="Picture 12" descr="imagesCAIMVJYX.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0704" y="130965"/>
            <a:ext cx="607069" cy="731520"/>
          </a:xfrm>
          <a:prstGeom prst="rect">
            <a:avLst/>
          </a:prstGeom>
        </p:spPr>
      </p:pic>
      <p:pic>
        <p:nvPicPr>
          <p:cNvPr id="16" name="Picture 1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323320" y="37348"/>
            <a:ext cx="838200" cy="838200"/>
          </a:xfrm>
          <a:prstGeom prst="rect">
            <a:avLst/>
          </a:prstGeom>
        </p:spPr>
      </p:pic>
      <p:cxnSp>
        <p:nvCxnSpPr>
          <p:cNvPr id="17" name="Straight Connector 16"/>
          <p:cNvCxnSpPr/>
          <p:nvPr userDrawn="1"/>
        </p:nvCxnSpPr>
        <p:spPr>
          <a:xfrm>
            <a:off x="0" y="6591300"/>
            <a:ext cx="12192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userDrawn="1"/>
        </p:nvCxnSpPr>
        <p:spPr>
          <a:xfrm>
            <a:off x="0" y="6566376"/>
            <a:ext cx="12192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hf hdr="0" dt="0"/>
  <p:txStyles>
    <p:titleStyle>
      <a:lvl1pPr algn="ctr" defTabSz="914400" rtl="0" eaLnBrk="1" latinLnBrk="0" hangingPunct="1">
        <a:spcBef>
          <a:spcPct val="0"/>
        </a:spcBef>
        <a:buNone/>
        <a:defRPr sz="3200" b="1" i="1" kern="1200">
          <a:solidFill>
            <a:schemeClr val="tx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din.tradoc.army.mil/DATEWORLD" TargetMode="External"/><Relationship Id="rId1" Type="http://schemas.openxmlformats.org/officeDocument/2006/relationships/slideLayout" Target="../slideLayouts/slideLayout2.xml"/><Relationship Id="rId5" Type="http://schemas.openxmlformats.org/officeDocument/2006/relationships/hyperlink" Target="https://oe.tradoc.army.mil/date-decisive-action-training-environment/"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odin.tradoc.army.mil/T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e.tradoc.army.mil/2025/02/11/tradoc-g2-develops-date-events-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e.tradoc.army.mil/ion-information-operations-netwo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09378" y="282576"/>
            <a:ext cx="7772400" cy="1470025"/>
          </a:xfrm>
        </p:spPr>
        <p:txBody>
          <a:bodyPr>
            <a:normAutofit/>
          </a:bodyPr>
          <a:lstStyle/>
          <a:p>
            <a:r>
              <a:rPr lang="en-US" sz="3200" i="1" dirty="0">
                <a:solidFill>
                  <a:srgbClr val="FF0000"/>
                </a:solidFill>
              </a:rPr>
              <a:t>TRADOC</a:t>
            </a:r>
            <a:br>
              <a:rPr lang="en-US" sz="3200" i="1" dirty="0">
                <a:solidFill>
                  <a:srgbClr val="FF0000"/>
                </a:solidFill>
              </a:rPr>
            </a:br>
            <a:r>
              <a:rPr lang="en-US" sz="3200" i="1" dirty="0">
                <a:solidFill>
                  <a:srgbClr val="FF0000"/>
                </a:solidFill>
              </a:rPr>
              <a:t>OE </a:t>
            </a:r>
            <a:r>
              <a:rPr lang="en-US" sz="3200" i="1">
                <a:solidFill>
                  <a:srgbClr val="FF0000"/>
                </a:solidFill>
              </a:rPr>
              <a:t>OPFOR DIRECTORATE</a:t>
            </a:r>
            <a:endParaRPr lang="en-US" sz="3200" i="1" dirty="0">
              <a:solidFill>
                <a:srgbClr val="FF0000"/>
              </a:solidFill>
            </a:endParaRPr>
          </a:p>
        </p:txBody>
      </p:sp>
      <p:sp>
        <p:nvSpPr>
          <p:cNvPr id="2" name="Subtitle 3">
            <a:extLst>
              <a:ext uri="{FF2B5EF4-FFF2-40B4-BE49-F238E27FC236}">
                <a16:creationId xmlns:a16="http://schemas.microsoft.com/office/drawing/2014/main" id="{333E4370-EEE9-6647-F311-A4C14DE775D4}"/>
              </a:ext>
            </a:extLst>
          </p:cNvPr>
          <p:cNvSpPr>
            <a:spLocks noGrp="1"/>
          </p:cNvSpPr>
          <p:nvPr>
            <p:ph type="subTitle" idx="1"/>
          </p:nvPr>
        </p:nvSpPr>
        <p:spPr>
          <a:xfrm>
            <a:off x="2651375" y="4343400"/>
            <a:ext cx="6858000" cy="1241822"/>
          </a:xfrm>
        </p:spPr>
        <p:txBody>
          <a:bodyPr anchor="ctr">
            <a:normAutofit/>
          </a:bodyPr>
          <a:lstStyle/>
          <a:p>
            <a:r>
              <a:rPr lang="en-US" sz="3200" dirty="0"/>
              <a:t>SCENARIO DEVELOPMENT</a:t>
            </a:r>
          </a:p>
          <a:p>
            <a:r>
              <a:rPr lang="en-US" sz="3200" dirty="0"/>
              <a:t>A Structured Approach</a:t>
            </a:r>
          </a:p>
        </p:txBody>
      </p:sp>
      <p:pic>
        <p:nvPicPr>
          <p:cNvPr id="6" name="Picture 2" descr="C:\Users\adrian.bogart\AppData\Local\Microsoft\Windows\Temporary Internet Files\Content.Outlook\RSNC110O\banner1dsml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2340204"/>
            <a:ext cx="9144000" cy="1371600"/>
          </a:xfrm>
          <a:prstGeom prst="rect">
            <a:avLst/>
          </a:prstGeom>
          <a:noFill/>
        </p:spPr>
      </p:pic>
    </p:spTree>
    <p:extLst>
      <p:ext uri="{BB962C8B-B14F-4D97-AF65-F5344CB8AC3E}">
        <p14:creationId xmlns:p14="http://schemas.microsoft.com/office/powerpoint/2010/main" val="170782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0B33-EAF5-24D9-3ECE-1768E1FFA256}"/>
              </a:ext>
            </a:extLst>
          </p:cNvPr>
          <p:cNvSpPr>
            <a:spLocks noGrp="1"/>
          </p:cNvSpPr>
          <p:nvPr>
            <p:ph type="title"/>
          </p:nvPr>
        </p:nvSpPr>
        <p:spPr/>
        <p:txBody>
          <a:bodyPr/>
          <a:lstStyle/>
          <a:p>
            <a:r>
              <a:rPr lang="en-US" dirty="0"/>
              <a:t>Step 7: Develop Intelligence Reporting</a:t>
            </a:r>
          </a:p>
        </p:txBody>
      </p:sp>
      <p:sp>
        <p:nvSpPr>
          <p:cNvPr id="3" name="Content Placeholder 2">
            <a:extLst>
              <a:ext uri="{FF2B5EF4-FFF2-40B4-BE49-F238E27FC236}">
                <a16:creationId xmlns:a16="http://schemas.microsoft.com/office/drawing/2014/main" id="{139F5674-4807-BA6F-5FFE-6FABCB8196D7}"/>
              </a:ext>
            </a:extLst>
          </p:cNvPr>
          <p:cNvSpPr>
            <a:spLocks noGrp="1"/>
          </p:cNvSpPr>
          <p:nvPr>
            <p:ph idx="1"/>
          </p:nvPr>
        </p:nvSpPr>
        <p:spPr>
          <a:xfrm>
            <a:off x="609600" y="838200"/>
            <a:ext cx="10972800" cy="5688448"/>
          </a:xfrm>
        </p:spPr>
        <p:txBody>
          <a:bodyPr>
            <a:noAutofit/>
          </a:bodyPr>
          <a:lstStyle/>
          <a:p>
            <a:pPr marL="0" indent="0" algn="just">
              <a:buNone/>
            </a:pPr>
            <a:r>
              <a:rPr lang="en-US" sz="1400" b="1" dirty="0">
                <a:effectLst/>
                <a:latin typeface=" Arial"/>
                <a:ea typeface="Times New Roman" panose="02020603050405020304" pitchFamily="18" charset="0"/>
                <a:cs typeface="Times New Roman" panose="02020603050405020304" pitchFamily="18" charset="0"/>
              </a:rPr>
              <a:t>Intelligence drives the conduct of operations and operations enable intelligence, making intelligence and operations inseparable</a:t>
            </a:r>
            <a:r>
              <a:rPr lang="en-US" sz="1400" dirty="0">
                <a:effectLst/>
                <a:latin typeface=" Arial"/>
                <a:ea typeface="Times New Roman" panose="02020603050405020304" pitchFamily="18" charset="0"/>
                <a:cs typeface="Times New Roman" panose="02020603050405020304" pitchFamily="18" charset="0"/>
              </a:rPr>
              <a:t>. To ensure training events and exercises operate effectively and efficiently, intelligence products must be developed and delivered to the right person at the right time and place.  Intelligence developed for training supports commanders and staffs and other decision makers and are used to execute collective training tasks.</a:t>
            </a:r>
          </a:p>
          <a:p>
            <a:pPr marL="0" indent="0" algn="just">
              <a:buNone/>
            </a:pPr>
            <a:endParaRPr lang="en-US" sz="1400" dirty="0">
              <a:latin typeface=" Arial"/>
              <a:ea typeface="Times New Roman" panose="02020603050405020304" pitchFamily="18" charset="0"/>
              <a:cs typeface="Times New Roman" panose="02020603050405020304" pitchFamily="18" charset="0"/>
            </a:endParaRPr>
          </a:p>
          <a:p>
            <a:pPr marL="0" marR="0" indent="0" algn="just">
              <a:spcBef>
                <a:spcPts val="0"/>
              </a:spcBef>
              <a:buNone/>
            </a:pPr>
            <a:r>
              <a:rPr lang="en-US" sz="1400" dirty="0">
                <a:effectLst/>
                <a:latin typeface=" Arial"/>
                <a:ea typeface="Times New Roman" panose="02020603050405020304" pitchFamily="18" charset="0"/>
                <a:cs typeface="Times New Roman" panose="02020603050405020304" pitchFamily="18" charset="0"/>
              </a:rPr>
              <a:t>The categories of intelligence products can and do overlap; each category can be used to stimulate the training event or exercise.</a:t>
            </a:r>
          </a:p>
          <a:p>
            <a:pPr marL="0" marR="0" indent="0" algn="just">
              <a:spcBef>
                <a:spcPts val="0"/>
              </a:spcBef>
              <a:buNone/>
            </a:pPr>
            <a:r>
              <a:rPr lang="en-US" sz="1400" dirty="0">
                <a:effectLst/>
                <a:latin typeface=" Arial"/>
                <a:ea typeface="Times New Roman" panose="02020603050405020304" pitchFamily="18" charset="0"/>
                <a:cs typeface="Times New Roman" panose="02020603050405020304" pitchFamily="18" charset="0"/>
              </a:rPr>
              <a:t> </a:t>
            </a:r>
          </a:p>
          <a:p>
            <a:pPr marL="0" marR="0" indent="0" algn="just">
              <a:spcBef>
                <a:spcPts val="0"/>
              </a:spcBef>
              <a:buNone/>
            </a:pPr>
            <a:r>
              <a:rPr lang="en-US" sz="1400" b="1" dirty="0">
                <a:latin typeface="+mj-lt"/>
                <a:ea typeface="Times New Roman" panose="02020603050405020304" pitchFamily="18" charset="0"/>
                <a:cs typeface="Times New Roman" panose="02020603050405020304" pitchFamily="18" charset="0"/>
              </a:rPr>
              <a:t>- </a:t>
            </a:r>
            <a:r>
              <a:rPr lang="en-US" sz="1400" b="1" dirty="0">
                <a:effectLst/>
                <a:latin typeface="+mj-lt"/>
                <a:ea typeface="Times New Roman" panose="02020603050405020304" pitchFamily="18" charset="0"/>
                <a:cs typeface="Times New Roman" panose="02020603050405020304" pitchFamily="18" charset="0"/>
              </a:rPr>
              <a:t>Warning intelligence</a:t>
            </a:r>
            <a:r>
              <a:rPr lang="en-US" sz="1400" dirty="0">
                <a:effectLst/>
                <a:latin typeface="+mj-lt"/>
                <a:ea typeface="Times New Roman" panose="02020603050405020304" pitchFamily="18" charset="0"/>
                <a:cs typeface="Times New Roman" panose="02020603050405020304" pitchFamily="18" charset="0"/>
              </a:rPr>
              <a:t> is intended to detect threat activity and forewarn of hostile actions or intentions against the training unit. Warning intelligence can describe the threat’s use of new capacity and capabilities, tactics, or course of action (COA).</a:t>
            </a:r>
          </a:p>
          <a:p>
            <a:pPr marL="0" marR="0" lvl="0" indent="0" algn="just">
              <a:spcBef>
                <a:spcPts val="0"/>
              </a:spcBef>
              <a:buNone/>
            </a:pPr>
            <a:endParaRPr lang="en-US" sz="1400" b="1" dirty="0">
              <a:effectLst/>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b="1" dirty="0">
                <a:effectLst/>
                <a:latin typeface="+mj-lt"/>
                <a:ea typeface="Times New Roman" panose="02020603050405020304" pitchFamily="18" charset="0"/>
                <a:cs typeface="Times New Roman" panose="02020603050405020304" pitchFamily="18" charset="0"/>
              </a:rPr>
              <a:t>- Current intelligence</a:t>
            </a:r>
            <a:r>
              <a:rPr lang="en-US" sz="1400" dirty="0">
                <a:effectLst/>
                <a:latin typeface="+mj-lt"/>
                <a:ea typeface="Times New Roman" panose="02020603050405020304" pitchFamily="18" charset="0"/>
                <a:cs typeface="Times New Roman" panose="02020603050405020304" pitchFamily="18" charset="0"/>
              </a:rPr>
              <a:t> provides time-sensitive intelligence and information reporting on the area of operations (AO). The term </a:t>
            </a:r>
            <a:r>
              <a:rPr lang="en-US" sz="1400" i="1" dirty="0">
                <a:effectLst/>
                <a:latin typeface="+mj-lt"/>
                <a:ea typeface="Times New Roman" panose="02020603050405020304" pitchFamily="18" charset="0"/>
                <a:cs typeface="Times New Roman" panose="02020603050405020304" pitchFamily="18" charset="0"/>
              </a:rPr>
              <a:t>current</a:t>
            </a:r>
            <a:r>
              <a:rPr lang="en-US" sz="1400" dirty="0">
                <a:effectLst/>
                <a:latin typeface="+mj-lt"/>
                <a:ea typeface="Times New Roman" panose="02020603050405020304" pitchFamily="18" charset="0"/>
                <a:cs typeface="Times New Roman" panose="02020603050405020304" pitchFamily="18" charset="0"/>
              </a:rPr>
              <a:t> is relative to the exercise design and scenario development that is created for use during the training event or exercise.</a:t>
            </a:r>
          </a:p>
          <a:p>
            <a:pPr marL="0" marR="0" lvl="0" indent="0" algn="just">
              <a:spcBef>
                <a:spcPts val="0"/>
              </a:spcBef>
              <a:buNone/>
            </a:pPr>
            <a:endParaRPr lang="en-US" sz="1400" b="1" dirty="0">
              <a:effectLst/>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b="1" dirty="0">
                <a:effectLst/>
                <a:latin typeface="+mj-lt"/>
                <a:ea typeface="Times New Roman" panose="02020603050405020304" pitchFamily="18" charset="0"/>
                <a:cs typeface="Times New Roman" panose="02020603050405020304" pitchFamily="18" charset="0"/>
              </a:rPr>
              <a:t>- General intelligence</a:t>
            </a:r>
            <a:r>
              <a:rPr lang="en-US" sz="1400" dirty="0">
                <a:effectLst/>
                <a:latin typeface="+mj-lt"/>
                <a:ea typeface="Times New Roman" panose="02020603050405020304" pitchFamily="18" charset="0"/>
                <a:cs typeface="Times New Roman" panose="02020603050405020304" pitchFamily="18" charset="0"/>
              </a:rPr>
              <a:t> is intelligence concerning the military capabilities of threat country or organizations, or topics affecting the training event or exercise (joint, interagency, intergovernmental, and multinational) operations.</a:t>
            </a:r>
          </a:p>
          <a:p>
            <a:pPr marL="0" marR="0" lvl="0" indent="0" algn="just">
              <a:spcBef>
                <a:spcPts val="0"/>
              </a:spcBef>
              <a:buNone/>
            </a:pPr>
            <a:endParaRPr lang="en-US" sz="1400" b="1" dirty="0">
              <a:effectLst/>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b="1" dirty="0">
                <a:effectLst/>
                <a:latin typeface="+mj-lt"/>
                <a:ea typeface="Times New Roman" panose="02020603050405020304" pitchFamily="18" charset="0"/>
                <a:cs typeface="Times New Roman" panose="02020603050405020304" pitchFamily="18" charset="0"/>
              </a:rPr>
              <a:t>- Target intelligence </a:t>
            </a:r>
            <a:r>
              <a:rPr lang="en-US" sz="1400" dirty="0">
                <a:effectLst/>
                <a:latin typeface="+mj-lt"/>
                <a:ea typeface="Times New Roman" panose="02020603050405020304" pitchFamily="18" charset="0"/>
                <a:cs typeface="Times New Roman" panose="02020603050405020304" pitchFamily="18" charset="0"/>
              </a:rPr>
              <a:t>is intelligence that portrays and locates the target or target complex and indicates its importance.</a:t>
            </a:r>
          </a:p>
          <a:p>
            <a:pPr marL="0" marR="0" lvl="0" indent="0" algn="just">
              <a:spcBef>
                <a:spcPts val="0"/>
              </a:spcBef>
              <a:buNone/>
            </a:pPr>
            <a:endParaRPr lang="en-US" sz="1400" dirty="0">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dirty="0">
                <a:latin typeface="+mj-lt"/>
                <a:ea typeface="Times New Roman" panose="02020603050405020304" pitchFamily="18" charset="0"/>
                <a:cs typeface="Times New Roman" panose="02020603050405020304" pitchFamily="18" charset="0"/>
              </a:rPr>
              <a:t>- </a:t>
            </a:r>
            <a:r>
              <a:rPr lang="en-US" sz="1400" b="1" dirty="0">
                <a:effectLst/>
                <a:latin typeface="+mj-lt"/>
                <a:ea typeface="Times New Roman" panose="02020603050405020304" pitchFamily="18" charset="0"/>
                <a:cs typeface="Times New Roman" panose="02020603050405020304" pitchFamily="18" charset="0"/>
              </a:rPr>
              <a:t>Counterintelligence</a:t>
            </a:r>
            <a:r>
              <a:rPr lang="en-US" sz="1400" dirty="0">
                <a:effectLst/>
                <a:latin typeface="+mj-lt"/>
                <a:ea typeface="Times New Roman" panose="02020603050405020304" pitchFamily="18" charset="0"/>
                <a:cs typeface="Times New Roman" panose="02020603050405020304" pitchFamily="18" charset="0"/>
              </a:rPr>
              <a:t> is information gathered and activities that identify, deceive, exploit, disrupt, or protect against espionage, other intelligence activities, sabotage, or assassinations conducted for or on the behalf of the threat during the training event or exercise.</a:t>
            </a:r>
          </a:p>
          <a:p>
            <a:pPr marL="0" marR="0" lvl="0" indent="0" algn="just">
              <a:spcBef>
                <a:spcPts val="0"/>
              </a:spcBef>
              <a:buNone/>
            </a:pPr>
            <a:endParaRPr lang="en-US" sz="1400" b="1" dirty="0">
              <a:effectLst/>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b="1" dirty="0">
                <a:effectLst/>
                <a:latin typeface="+mj-lt"/>
                <a:ea typeface="Times New Roman" panose="02020603050405020304" pitchFamily="18" charset="0"/>
                <a:cs typeface="Times New Roman" panose="02020603050405020304" pitchFamily="18" charset="0"/>
              </a:rPr>
              <a:t>- Estimative intelligence </a:t>
            </a:r>
            <a:r>
              <a:rPr lang="en-US" sz="1400" dirty="0">
                <a:effectLst/>
                <a:latin typeface="+mj-lt"/>
                <a:ea typeface="Times New Roman" panose="02020603050405020304" pitchFamily="18" charset="0"/>
                <a:cs typeface="Times New Roman" panose="02020603050405020304" pitchFamily="18" charset="0"/>
              </a:rPr>
              <a:t>is intelligence that identifies and describes threat capabilities and intentions and provides courses of action for future military operations.</a:t>
            </a:r>
          </a:p>
          <a:p>
            <a:pPr marL="0" marR="0" lvl="0" indent="0" algn="just">
              <a:spcBef>
                <a:spcPts val="0"/>
              </a:spcBef>
              <a:buNone/>
            </a:pPr>
            <a:endParaRPr lang="en-US" sz="1400" b="1" dirty="0">
              <a:effectLst/>
              <a:latin typeface="+mj-lt"/>
              <a:ea typeface="Times New Roman" panose="02020603050405020304" pitchFamily="18" charset="0"/>
              <a:cs typeface="Times New Roman" panose="02020603050405020304" pitchFamily="18" charset="0"/>
            </a:endParaRPr>
          </a:p>
          <a:p>
            <a:pPr marL="0" marR="0" lvl="0" indent="0" algn="just">
              <a:spcBef>
                <a:spcPts val="0"/>
              </a:spcBef>
              <a:buNone/>
            </a:pPr>
            <a:r>
              <a:rPr lang="en-US" sz="1400" b="1" dirty="0">
                <a:effectLst/>
                <a:latin typeface="+mj-lt"/>
                <a:ea typeface="Times New Roman" panose="02020603050405020304" pitchFamily="18" charset="0"/>
                <a:cs typeface="Times New Roman" panose="02020603050405020304" pitchFamily="18" charset="0"/>
              </a:rPr>
              <a:t>- Identity intelligence </a:t>
            </a:r>
            <a:r>
              <a:rPr lang="en-US" sz="1400" dirty="0">
                <a:effectLst/>
                <a:latin typeface="+mj-lt"/>
                <a:ea typeface="Times New Roman" panose="02020603050405020304" pitchFamily="18" charset="0"/>
                <a:cs typeface="Times New Roman" panose="02020603050405020304" pitchFamily="18" charset="0"/>
              </a:rPr>
              <a:t>is the intelligence resulting from processing identity attributes concerning individuals, groups, networks, or populations of interest.</a:t>
            </a:r>
          </a:p>
          <a:p>
            <a:endParaRPr lang="en-US" sz="1400" dirty="0"/>
          </a:p>
        </p:txBody>
      </p:sp>
      <p:sp>
        <p:nvSpPr>
          <p:cNvPr id="4" name="Slide Number Placeholder 3">
            <a:extLst>
              <a:ext uri="{FF2B5EF4-FFF2-40B4-BE49-F238E27FC236}">
                <a16:creationId xmlns:a16="http://schemas.microsoft.com/office/drawing/2014/main" id="{FD0A793B-EB5D-1ABA-3DD3-B6DCCF063A54}"/>
              </a:ext>
            </a:extLst>
          </p:cNvPr>
          <p:cNvSpPr>
            <a:spLocks noGrp="1"/>
          </p:cNvSpPr>
          <p:nvPr>
            <p:ph type="sldNum" sz="quarter" idx="4"/>
          </p:nvPr>
        </p:nvSpPr>
        <p:spPr/>
        <p:txBody>
          <a:bodyPr/>
          <a:lstStyle/>
          <a:p>
            <a:fld id="{4C373DC0-F413-4098-8AFC-675FCCBD90A8}" type="slidenum">
              <a:rPr lang="en-US" smtClean="0"/>
              <a:pPr/>
              <a:t>10</a:t>
            </a:fld>
            <a:endParaRPr lang="en-US" dirty="0"/>
          </a:p>
        </p:txBody>
      </p:sp>
    </p:spTree>
    <p:extLst>
      <p:ext uri="{BB962C8B-B14F-4D97-AF65-F5344CB8AC3E}">
        <p14:creationId xmlns:p14="http://schemas.microsoft.com/office/powerpoint/2010/main" val="110704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8C8A-472C-ABB2-E01F-826128787DDD}"/>
              </a:ext>
            </a:extLst>
          </p:cNvPr>
          <p:cNvSpPr>
            <a:spLocks noGrp="1"/>
          </p:cNvSpPr>
          <p:nvPr>
            <p:ph type="title"/>
          </p:nvPr>
        </p:nvSpPr>
        <p:spPr/>
        <p:txBody>
          <a:bodyPr/>
          <a:lstStyle/>
          <a:p>
            <a:r>
              <a:rPr lang="en-US" dirty="0"/>
              <a:t>Step 8: Layer Warfighting Function Actions</a:t>
            </a:r>
          </a:p>
        </p:txBody>
      </p:sp>
      <p:sp>
        <p:nvSpPr>
          <p:cNvPr id="3" name="Content Placeholder 2">
            <a:extLst>
              <a:ext uri="{FF2B5EF4-FFF2-40B4-BE49-F238E27FC236}">
                <a16:creationId xmlns:a16="http://schemas.microsoft.com/office/drawing/2014/main" id="{E8DC2CEF-F25B-810C-EFC1-C9AAE7290AB3}"/>
              </a:ext>
            </a:extLst>
          </p:cNvPr>
          <p:cNvSpPr>
            <a:spLocks noGrp="1"/>
          </p:cNvSpPr>
          <p:nvPr>
            <p:ph idx="1"/>
          </p:nvPr>
        </p:nvSpPr>
        <p:spPr>
          <a:xfrm>
            <a:off x="152400" y="1066800"/>
            <a:ext cx="11887200" cy="5181600"/>
          </a:xfrm>
        </p:spPr>
        <p:txBody>
          <a:bodyPr>
            <a:normAutofit fontScale="40000" lnSpcReduction="20000"/>
          </a:bodyPr>
          <a:lstStyle/>
          <a:p>
            <a:pPr marL="0" indent="0" algn="just">
              <a:lnSpc>
                <a:spcPct val="120000"/>
              </a:lnSpc>
              <a:spcBef>
                <a:spcPts val="0"/>
              </a:spcBef>
              <a:buNone/>
            </a:pPr>
            <a:r>
              <a:rPr lang="en-US" sz="3400" dirty="0">
                <a:effectLst/>
                <a:latin typeface="+mn-lt"/>
                <a:ea typeface="Times New Roman" panose="02020603050405020304" pitchFamily="18" charset="0"/>
                <a:cs typeface="Times New Roman" panose="02020603050405020304" pitchFamily="18" charset="0"/>
              </a:rPr>
              <a:t>The purpose of the incorporating warfighting functions actions during training events or training exercises is to stimulate the training audience to respond to multiple dilemmas to achieve their training objectives and accomplish assigned missions. </a:t>
            </a:r>
          </a:p>
          <a:p>
            <a:pPr marL="0" marR="0" lvl="0" indent="0" algn="just">
              <a:lnSpc>
                <a:spcPct val="120000"/>
              </a:lnSpc>
              <a:spcBef>
                <a:spcPts val="0"/>
              </a:spcBef>
              <a:buNone/>
            </a:pPr>
            <a:endParaRPr lang="en-US" sz="1800" b="1" dirty="0">
              <a:effectLst/>
              <a:latin typeface="+mn-lt"/>
              <a:ea typeface="Times New Roman" panose="02020603050405020304" pitchFamily="18" charset="0"/>
              <a:cs typeface="Times New Roman" panose="02020603050405020304" pitchFamily="18" charset="0"/>
            </a:endParaRPr>
          </a:p>
          <a:p>
            <a:pPr marL="0" marR="0" lvl="0" indent="0" algn="just">
              <a:lnSpc>
                <a:spcPct val="120000"/>
              </a:lnSpc>
              <a:spcBef>
                <a:spcPts val="0"/>
              </a:spcBef>
              <a:buNone/>
            </a:pPr>
            <a:endParaRPr lang="en-US" sz="2800" b="1" dirty="0">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Command and Control (C2)</a:t>
            </a:r>
            <a:r>
              <a:rPr lang="en-US" sz="2800" dirty="0">
                <a:effectLst/>
                <a:latin typeface="+mn-lt"/>
                <a:ea typeface="Times New Roman" panose="02020603050405020304" pitchFamily="18" charset="0"/>
                <a:cs typeface="Times New Roman" panose="02020603050405020304" pitchFamily="18" charset="0"/>
              </a:rPr>
              <a:t>. The C2 warfighting function is the related tasks and a system that enables commanders to synchronize and converge all elements of combat power (ADP 3-0). If communications between elements on the battlefield are not maintained it affects the integration of all the other elements of combat power (movement and maneuver, intelligence, fires, sustainment, protection, information, and leadership) to achieve objectives and accomplish missions.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During a training exercise, does the network passing and receiving information need to be compromised in order to have the training audience restore the situation or execute a PACE plan? </a:t>
            </a:r>
            <a:endParaRPr lang="en-US" sz="2800" i="1" dirty="0">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endParaRPr lang="en-US" sz="28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Movement and Maneuver</a:t>
            </a:r>
            <a:r>
              <a:rPr lang="en-US" sz="2800" dirty="0">
                <a:effectLst/>
                <a:latin typeface="+mn-lt"/>
                <a:ea typeface="Times New Roman" panose="02020603050405020304" pitchFamily="18" charset="0"/>
                <a:cs typeface="Times New Roman" panose="02020603050405020304" pitchFamily="18" charset="0"/>
              </a:rPr>
              <a:t>. The movement and maneuver warfighting function is the related tasks and systems that move and employ forces to achieve a position of relative advantage over the enemy and other threats (ADP 3-0). The movement and maneuver warfighting function includes tasks associated with force projection.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Are threat actions or injects required to stimulate early warning and/or protection of TA forces during the exercise?</a:t>
            </a:r>
            <a:endParaRPr lang="en-US" sz="2800"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endParaRPr lang="en-US" sz="28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Intelligence</a:t>
            </a:r>
            <a:r>
              <a:rPr lang="en-US" sz="2800" dirty="0">
                <a:effectLst/>
                <a:latin typeface="+mn-lt"/>
                <a:ea typeface="Times New Roman" panose="02020603050405020304" pitchFamily="18" charset="0"/>
                <a:cs typeface="Times New Roman" panose="02020603050405020304" pitchFamily="18" charset="0"/>
              </a:rPr>
              <a:t>. The intelligence warfighting function is the related tasks and systems that facilitate understanding the enemy, terrain, weather, and civil considerations, and other aspects of the operational environment.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Does the scenario require specific injects, actions, or reports that drive intelligence support to force generation, situational understanding, information collection, or targeting?</a:t>
            </a:r>
            <a:r>
              <a:rPr lang="en-US" sz="2800" dirty="0">
                <a:effectLst/>
                <a:latin typeface="+mn-lt"/>
                <a:ea typeface="Times New Roman" panose="02020603050405020304" pitchFamily="18" charset="0"/>
                <a:cs typeface="Times New Roman" panose="02020603050405020304" pitchFamily="18" charset="0"/>
              </a:rPr>
              <a:t> </a:t>
            </a:r>
          </a:p>
          <a:p>
            <a:pPr marL="342900" marR="0" lvl="0" indent="-342900" algn="just">
              <a:lnSpc>
                <a:spcPct val="120000"/>
              </a:lnSpc>
              <a:spcBef>
                <a:spcPts val="0"/>
              </a:spcBef>
              <a:buFont typeface="Symbol" panose="05050102010706020507" pitchFamily="18" charset="2"/>
              <a:buChar char=""/>
            </a:pPr>
            <a:endParaRPr lang="en-US" sz="28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Fires</a:t>
            </a:r>
            <a:r>
              <a:rPr lang="en-US" sz="2800" dirty="0">
                <a:effectLst/>
                <a:latin typeface="+mn-lt"/>
                <a:ea typeface="Times New Roman" panose="02020603050405020304" pitchFamily="18" charset="0"/>
                <a:cs typeface="Times New Roman" panose="02020603050405020304" pitchFamily="18" charset="0"/>
              </a:rPr>
              <a:t>. The fires warfighting function is the related tasks and systems that create and converge effects in all domains against the threat to enable actions across the range of military operations (ADP 3-0).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Does the threat have a relative advantage in terms of time and space and sanctuary? What kind of tactical challenges or problems sets can the threat generate across multiple domains and dimensions to affect employment of the U.S. forces?</a:t>
            </a:r>
            <a:endParaRPr lang="en-US" sz="2800"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endParaRPr lang="en-US" sz="28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Sustainment</a:t>
            </a:r>
            <a:r>
              <a:rPr lang="en-US" sz="2800" dirty="0">
                <a:effectLst/>
                <a:latin typeface="+mn-lt"/>
                <a:ea typeface="Times New Roman" panose="02020603050405020304" pitchFamily="18" charset="0"/>
                <a:cs typeface="Times New Roman" panose="02020603050405020304" pitchFamily="18" charset="0"/>
              </a:rPr>
              <a:t>. The sustainment warfighting function is the related tasks and systems that provide support and services to ensure freedom of action, extended operational reach, and prolong endurance (ADP 3-0). Sustainment determines the depth and duration of Army operations (ADP 3-0). Even during training exercises, successful sustainment enables freedom of action by increasing the number of options available to the commander. Sustainment is essential for retaining and exploiting the initiative.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Do logistics, personnel services, and health service support links require specific enemy force actions or injects during the training exercises? How will it affect the employment of the training unit and its ability to accomplish training tasks and complete assigned missions?</a:t>
            </a:r>
            <a:endParaRPr lang="en-US" sz="2800"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endParaRPr lang="en-US" sz="28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20000"/>
              </a:lnSpc>
              <a:spcBef>
                <a:spcPts val="0"/>
              </a:spcBef>
              <a:buFont typeface="Symbol" panose="05050102010706020507" pitchFamily="18" charset="2"/>
              <a:buChar char=""/>
            </a:pPr>
            <a:r>
              <a:rPr lang="en-US" sz="2800" b="1" dirty="0">
                <a:effectLst/>
                <a:latin typeface="+mn-lt"/>
                <a:ea typeface="Times New Roman" panose="02020603050405020304" pitchFamily="18" charset="0"/>
                <a:cs typeface="Times New Roman" panose="02020603050405020304" pitchFamily="18" charset="0"/>
              </a:rPr>
              <a:t>Protection</a:t>
            </a:r>
            <a:r>
              <a:rPr lang="en-US" sz="2800" dirty="0">
                <a:effectLst/>
                <a:latin typeface="+mn-lt"/>
                <a:ea typeface="Times New Roman" panose="02020603050405020304" pitchFamily="18" charset="0"/>
                <a:cs typeface="Times New Roman" panose="02020603050405020304" pitchFamily="18" charset="0"/>
              </a:rPr>
              <a:t>. The related tasks, systems, and methods that prevent or mitigate detection, threat effects, and hazards to preserve combat power and enable freedom of movement. </a:t>
            </a:r>
            <a:r>
              <a:rPr lang="en-US" sz="2800" i="1" dirty="0">
                <a:effectLst/>
                <a:latin typeface="+mn-lt"/>
                <a:ea typeface="Times New Roman" panose="02020603050405020304" pitchFamily="18" charset="0"/>
                <a:cs typeface="Times New Roman" panose="02020603050405020304" pitchFamily="18" charset="0"/>
              </a:rPr>
              <a:t>Consider the following when developing a scenario: What actions can be written into the scenario that force commanders and staffs to account for threats from space, cyberspace, and outside their assigned area of operations (AO) as they develop protection measures?</a:t>
            </a:r>
            <a:endParaRPr lang="en-US" sz="2800" dirty="0">
              <a:effectLst/>
              <a:latin typeface="+mn-lt"/>
              <a:ea typeface="Times New Roman" panose="02020603050405020304" pitchFamily="18" charset="0"/>
              <a:cs typeface="Times New Roman" panose="02020603050405020304" pitchFamily="18" charset="0"/>
            </a:endParaRPr>
          </a:p>
          <a:p>
            <a:endParaRPr lang="en-US" dirty="0">
              <a:latin typeface="+mn-lt"/>
            </a:endParaRPr>
          </a:p>
        </p:txBody>
      </p:sp>
      <p:sp>
        <p:nvSpPr>
          <p:cNvPr id="4" name="Slide Number Placeholder 3">
            <a:extLst>
              <a:ext uri="{FF2B5EF4-FFF2-40B4-BE49-F238E27FC236}">
                <a16:creationId xmlns:a16="http://schemas.microsoft.com/office/drawing/2014/main" id="{E4454E57-609D-6DA5-9FCC-117E587DC700}"/>
              </a:ext>
            </a:extLst>
          </p:cNvPr>
          <p:cNvSpPr>
            <a:spLocks noGrp="1"/>
          </p:cNvSpPr>
          <p:nvPr>
            <p:ph type="sldNum" sz="quarter" idx="4"/>
          </p:nvPr>
        </p:nvSpPr>
        <p:spPr/>
        <p:txBody>
          <a:bodyPr/>
          <a:lstStyle/>
          <a:p>
            <a:fld id="{4C373DC0-F413-4098-8AFC-675FCCBD90A8}" type="slidenum">
              <a:rPr lang="en-US" smtClean="0"/>
              <a:pPr/>
              <a:t>11</a:t>
            </a:fld>
            <a:endParaRPr lang="en-US" dirty="0"/>
          </a:p>
        </p:txBody>
      </p:sp>
    </p:spTree>
    <p:extLst>
      <p:ext uri="{BB962C8B-B14F-4D97-AF65-F5344CB8AC3E}">
        <p14:creationId xmlns:p14="http://schemas.microsoft.com/office/powerpoint/2010/main" val="405183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200B-5D9D-BC40-E69C-31AD0997A458}"/>
              </a:ext>
            </a:extLst>
          </p:cNvPr>
          <p:cNvSpPr>
            <a:spLocks noGrp="1"/>
          </p:cNvSpPr>
          <p:nvPr>
            <p:ph type="title"/>
          </p:nvPr>
        </p:nvSpPr>
        <p:spPr/>
        <p:txBody>
          <a:bodyPr/>
          <a:lstStyle/>
          <a:p>
            <a:r>
              <a:rPr lang="en-US" dirty="0"/>
              <a:t>Step 9: Layer Cyberspace and the EMS Actions </a:t>
            </a:r>
          </a:p>
        </p:txBody>
      </p:sp>
      <p:sp>
        <p:nvSpPr>
          <p:cNvPr id="3" name="Content Placeholder 2">
            <a:extLst>
              <a:ext uri="{FF2B5EF4-FFF2-40B4-BE49-F238E27FC236}">
                <a16:creationId xmlns:a16="http://schemas.microsoft.com/office/drawing/2014/main" id="{E33758C9-DD17-5C15-61C2-5BBACD9484E5}"/>
              </a:ext>
            </a:extLst>
          </p:cNvPr>
          <p:cNvSpPr>
            <a:spLocks noGrp="1"/>
          </p:cNvSpPr>
          <p:nvPr>
            <p:ph idx="1"/>
          </p:nvPr>
        </p:nvSpPr>
        <p:spPr/>
        <p:txBody>
          <a:bodyPr/>
          <a:lstStyle/>
          <a:p>
            <a:pPr marL="0" indent="0" algn="just">
              <a:buNone/>
            </a:pPr>
            <a:r>
              <a:rPr lang="en-US" sz="1800" dirty="0">
                <a:effectLst/>
                <a:latin typeface="+mn-lt"/>
                <a:ea typeface="Times New Roman" panose="02020603050405020304" pitchFamily="18" charset="0"/>
                <a:cs typeface="Times New Roman" panose="02020603050405020304" pitchFamily="18" charset="0"/>
              </a:rPr>
              <a:t>In decisive action scenarios, cyberspace and electromagnetic warfare (EW) are essential to gaining advantages needed to conduct successful operations. There may be a requirement to layer threat cyberspace operations and electromagnetic warfare actions in a scenario. The actions could include such simulations as communications jamming to provide realism that emphasizes the importance of primary, alternate, contingency, and emergency plans. Training units may need conditions that require a unit to conduct cyberspace operations (defensive or offensive) and electromagnetic warfare (attack, protection, support) to gain and maintain information advantage and support combined arms maneuver.</a:t>
            </a:r>
          </a:p>
          <a:p>
            <a:endParaRPr lang="en-US" dirty="0"/>
          </a:p>
        </p:txBody>
      </p:sp>
      <p:sp>
        <p:nvSpPr>
          <p:cNvPr id="4" name="Slide Number Placeholder 3">
            <a:extLst>
              <a:ext uri="{FF2B5EF4-FFF2-40B4-BE49-F238E27FC236}">
                <a16:creationId xmlns:a16="http://schemas.microsoft.com/office/drawing/2014/main" id="{06D28DDE-6533-55E5-6A26-9494802E212C}"/>
              </a:ext>
            </a:extLst>
          </p:cNvPr>
          <p:cNvSpPr>
            <a:spLocks noGrp="1"/>
          </p:cNvSpPr>
          <p:nvPr>
            <p:ph type="sldNum" sz="quarter" idx="4"/>
          </p:nvPr>
        </p:nvSpPr>
        <p:spPr/>
        <p:txBody>
          <a:bodyPr/>
          <a:lstStyle/>
          <a:p>
            <a:fld id="{4C373DC0-F413-4098-8AFC-675FCCBD90A8}" type="slidenum">
              <a:rPr lang="en-US" smtClean="0"/>
              <a:pPr/>
              <a:t>12</a:t>
            </a:fld>
            <a:endParaRPr lang="en-US" dirty="0"/>
          </a:p>
        </p:txBody>
      </p:sp>
      <p:sp>
        <p:nvSpPr>
          <p:cNvPr id="5" name="TextBox 4">
            <a:extLst>
              <a:ext uri="{FF2B5EF4-FFF2-40B4-BE49-F238E27FC236}">
                <a16:creationId xmlns:a16="http://schemas.microsoft.com/office/drawing/2014/main" id="{21C83B6A-FCF3-34FE-5F7D-3095D3B39E5F}"/>
              </a:ext>
            </a:extLst>
          </p:cNvPr>
          <p:cNvSpPr txBox="1"/>
          <p:nvPr/>
        </p:nvSpPr>
        <p:spPr>
          <a:xfrm>
            <a:off x="609599" y="3200400"/>
            <a:ext cx="1097280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1800" dirty="0">
                <a:effectLst/>
                <a:ea typeface="Times New Roman" panose="02020603050405020304" pitchFamily="18" charset="0"/>
                <a:cs typeface="Times New Roman" panose="02020603050405020304" pitchFamily="18" charset="0"/>
              </a:rPr>
              <a:t>See </a:t>
            </a:r>
            <a:r>
              <a:rPr lang="en-US" sz="1800" i="1" dirty="0">
                <a:effectLst/>
                <a:ea typeface="Times New Roman" panose="02020603050405020304" pitchFamily="18" charset="0"/>
                <a:cs typeface="Times New Roman" panose="02020603050405020304" pitchFamily="18" charset="0"/>
              </a:rPr>
              <a:t>FM 3-12 Cyberspace Operations and Electromagnetic Warfare for additional information on how to integrate Cyberspace and EW into training scenarios.</a:t>
            </a:r>
            <a:endParaRPr lang="en-US" dirty="0"/>
          </a:p>
        </p:txBody>
      </p:sp>
    </p:spTree>
    <p:extLst>
      <p:ext uri="{BB962C8B-B14F-4D97-AF65-F5344CB8AC3E}">
        <p14:creationId xmlns:p14="http://schemas.microsoft.com/office/powerpoint/2010/main" val="21241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D169-C9BA-5FF4-C0EB-0D6E02401863}"/>
              </a:ext>
            </a:extLst>
          </p:cNvPr>
          <p:cNvSpPr>
            <a:spLocks noGrp="1"/>
          </p:cNvSpPr>
          <p:nvPr>
            <p:ph type="title"/>
          </p:nvPr>
        </p:nvSpPr>
        <p:spPr/>
        <p:txBody>
          <a:bodyPr>
            <a:normAutofit fontScale="90000"/>
          </a:bodyPr>
          <a:lstStyle/>
          <a:p>
            <a:r>
              <a:rPr lang="en-US" dirty="0"/>
              <a:t>Step 10: Layer Joint and Coalition Partner Actions</a:t>
            </a:r>
          </a:p>
        </p:txBody>
      </p:sp>
      <p:sp>
        <p:nvSpPr>
          <p:cNvPr id="3" name="Content Placeholder 2">
            <a:extLst>
              <a:ext uri="{FF2B5EF4-FFF2-40B4-BE49-F238E27FC236}">
                <a16:creationId xmlns:a16="http://schemas.microsoft.com/office/drawing/2014/main" id="{B137659D-03F3-7934-AAD9-BF381CD5D01E}"/>
              </a:ext>
            </a:extLst>
          </p:cNvPr>
          <p:cNvSpPr>
            <a:spLocks noGrp="1"/>
          </p:cNvSpPr>
          <p:nvPr>
            <p:ph idx="1"/>
          </p:nvPr>
        </p:nvSpPr>
        <p:spPr/>
        <p:txBody>
          <a:bodyPr>
            <a:normAutofit fontScale="92500" lnSpcReduction="20000"/>
          </a:bodyPr>
          <a:lstStyle/>
          <a:p>
            <a:pPr marL="0" indent="0" algn="just">
              <a:buNone/>
            </a:pPr>
            <a:r>
              <a:rPr lang="en-US" sz="1800" dirty="0">
                <a:effectLst/>
                <a:latin typeface=" Arial"/>
                <a:ea typeface="Times New Roman" panose="02020603050405020304" pitchFamily="18" charset="0"/>
                <a:cs typeface="Times New Roman" panose="02020603050405020304" pitchFamily="18" charset="0"/>
              </a:rPr>
              <a:t>If the exercise or event has Joint or Coalition (warfighting functions are slightly different if joint or coalition) partner enablers, there may be a need to layer their force structure and capabilities and describe their LVC actions in the Master Scenario Event List (MSEL) as part of the scenario development. </a:t>
            </a:r>
            <a:r>
              <a:rPr lang="en-US" sz="1800" b="1" dirty="0">
                <a:effectLst/>
                <a:latin typeface=" Arial"/>
                <a:ea typeface="Times New Roman" panose="02020603050405020304" pitchFamily="18" charset="0"/>
                <a:cs typeface="Times New Roman" panose="02020603050405020304" pitchFamily="18" charset="0"/>
              </a:rPr>
              <a:t>For large-scale exercises, according to the Joint Event Training Handbook, injects may be needed from the following: </a:t>
            </a:r>
          </a:p>
          <a:p>
            <a:pPr marL="342900" marR="0" lvl="0" indent="-342900" algn="just">
              <a:lnSpc>
                <a:spcPct val="110000"/>
              </a:lnSpc>
              <a:spcBef>
                <a:spcPts val="0"/>
              </a:spcBef>
              <a:buFont typeface="Symbol" panose="05050102010706020507" pitchFamily="18" charset="2"/>
              <a:buChar char=""/>
            </a:pPr>
            <a:endParaRPr lang="en-US" sz="1700" b="1"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Component Response Cells </a:t>
            </a:r>
            <a:r>
              <a:rPr lang="en-US" sz="1700" dirty="0">
                <a:effectLst/>
                <a:latin typeface="+mn-lt"/>
                <a:ea typeface="Times New Roman" panose="02020603050405020304" pitchFamily="18" charset="0"/>
                <a:cs typeface="Times New Roman" panose="02020603050405020304" pitchFamily="18" charset="0"/>
              </a:rPr>
              <a:t>(Army, Air Force, Navy, Marines, Special Joint Operations Task Force). These cells will role-play organizations/commanders and replicate joint actions in support of training objectives.</a:t>
            </a: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Coalition Partner Cells </a:t>
            </a:r>
            <a:r>
              <a:rPr lang="en-US" sz="1700" dirty="0">
                <a:effectLst/>
                <a:latin typeface="+mn-lt"/>
                <a:ea typeface="Times New Roman" panose="02020603050405020304" pitchFamily="18" charset="0"/>
                <a:cs typeface="Times New Roman" panose="02020603050405020304" pitchFamily="18" charset="0"/>
              </a:rPr>
              <a:t>(Significant Multinational Partners (SMNP)). These cells will replicate SMNP actions in support of exercise and training objectives.</a:t>
            </a: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Information Operations</a:t>
            </a:r>
            <a:r>
              <a:rPr lang="en-US" sz="1700" dirty="0">
                <a:effectLst/>
                <a:latin typeface="+mn-lt"/>
                <a:ea typeface="Times New Roman" panose="02020603050405020304" pitchFamily="18" charset="0"/>
                <a:cs typeface="Times New Roman" panose="02020603050405020304" pitchFamily="18" charset="0"/>
              </a:rPr>
              <a:t>. This cell replicates IO and Cyber activities above and below the TAs, as well as certain threat forces stimulus (live and scripted) to create the IO training environment.</a:t>
            </a: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Cyberspace Operations Exercise Response Cells</a:t>
            </a:r>
            <a:r>
              <a:rPr lang="en-US" sz="1700" dirty="0">
                <a:effectLst/>
                <a:latin typeface="+mn-lt"/>
                <a:ea typeface="Times New Roman" panose="02020603050405020304" pitchFamily="18" charset="0"/>
                <a:cs typeface="Times New Roman" panose="02020603050405020304" pitchFamily="18" charset="0"/>
              </a:rPr>
              <a:t>. This cell will ensure that there is a synchronized and realistic exercise cyberspace environment and provide the requisite intelligence and information is support of Cyberspace Operations storylines.</a:t>
            </a: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Interagency Response Cell</a:t>
            </a:r>
            <a:r>
              <a:rPr lang="en-US" sz="1700" dirty="0">
                <a:effectLst/>
                <a:latin typeface="+mn-lt"/>
                <a:ea typeface="Times New Roman" panose="02020603050405020304" pitchFamily="18" charset="0"/>
                <a:cs typeface="Times New Roman" panose="02020603050405020304" pitchFamily="18" charset="0"/>
              </a:rPr>
              <a:t>. This cell replicates the functions of all US government agencies (USG) as well as international and non-governmental organizations (IOs and NGOs) in concert with the exercise scenario to support exercise/training objectives.</a:t>
            </a:r>
            <a:r>
              <a:rPr lang="en-US" sz="1700" b="1" dirty="0">
                <a:effectLst/>
                <a:latin typeface="+mn-lt"/>
                <a:ea typeface="Times New Roman" panose="02020603050405020304" pitchFamily="18" charset="0"/>
                <a:cs typeface="Times New Roman" panose="02020603050405020304" pitchFamily="18" charset="0"/>
              </a:rPr>
              <a:t> </a:t>
            </a:r>
            <a:endParaRPr lang="en-US" sz="1700" dirty="0">
              <a:effectLst/>
              <a:latin typeface="+mn-lt"/>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700" b="1" dirty="0">
                <a:effectLst/>
                <a:latin typeface="+mn-lt"/>
                <a:ea typeface="Times New Roman" panose="02020603050405020304" pitchFamily="18" charset="0"/>
                <a:cs typeface="Times New Roman" panose="02020603050405020304" pitchFamily="18" charset="0"/>
              </a:rPr>
              <a:t>Sustainment/Deployment/Logistics/Medical/Combat Service Support Response Cell</a:t>
            </a:r>
            <a:r>
              <a:rPr lang="en-US" sz="1700" dirty="0">
                <a:effectLst/>
                <a:latin typeface="+mn-lt"/>
                <a:ea typeface="Times New Roman" panose="02020603050405020304" pitchFamily="18" charset="0"/>
                <a:cs typeface="Times New Roman" panose="02020603050405020304" pitchFamily="18" charset="0"/>
              </a:rPr>
              <a:t>. This cell will replicate or role-play sustainment, deployment/redeployment, medical, mortuary affairs, aerial evacuation, transportation, chaplain. This cell could prepare responses to TA requests for information (RFI) concerning such areas as logistics, port infrastructure information, port throughput data, strategic lift allocation, host-nation transportation, medical and engineering issues, and general host-nation support.</a:t>
            </a:r>
          </a:p>
        </p:txBody>
      </p:sp>
      <p:sp>
        <p:nvSpPr>
          <p:cNvPr id="4" name="Slide Number Placeholder 3">
            <a:extLst>
              <a:ext uri="{FF2B5EF4-FFF2-40B4-BE49-F238E27FC236}">
                <a16:creationId xmlns:a16="http://schemas.microsoft.com/office/drawing/2014/main" id="{CAF6D150-FE39-A5C8-C0C8-81F9A1DBFA73}"/>
              </a:ext>
            </a:extLst>
          </p:cNvPr>
          <p:cNvSpPr>
            <a:spLocks noGrp="1"/>
          </p:cNvSpPr>
          <p:nvPr>
            <p:ph type="sldNum" sz="quarter" idx="4"/>
          </p:nvPr>
        </p:nvSpPr>
        <p:spPr/>
        <p:txBody>
          <a:bodyPr/>
          <a:lstStyle/>
          <a:p>
            <a:fld id="{4C373DC0-F413-4098-8AFC-675FCCBD90A8}" type="slidenum">
              <a:rPr lang="en-US" smtClean="0"/>
              <a:pPr/>
              <a:t>13</a:t>
            </a:fld>
            <a:endParaRPr lang="en-US" dirty="0"/>
          </a:p>
        </p:txBody>
      </p:sp>
    </p:spTree>
    <p:extLst>
      <p:ext uri="{BB962C8B-B14F-4D97-AF65-F5344CB8AC3E}">
        <p14:creationId xmlns:p14="http://schemas.microsoft.com/office/powerpoint/2010/main" val="131437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D9C3-161D-0049-693C-703C7E2FBA0A}"/>
              </a:ext>
            </a:extLst>
          </p:cNvPr>
          <p:cNvSpPr>
            <a:spLocks noGrp="1"/>
          </p:cNvSpPr>
          <p:nvPr>
            <p:ph type="title"/>
          </p:nvPr>
        </p:nvSpPr>
        <p:spPr/>
        <p:txBody>
          <a:bodyPr>
            <a:normAutofit fontScale="90000"/>
          </a:bodyPr>
          <a:lstStyle/>
          <a:p>
            <a:r>
              <a:rPr lang="en-US" dirty="0"/>
              <a:t>Step 11: Develop Orders, Plans, and Instructions</a:t>
            </a:r>
          </a:p>
        </p:txBody>
      </p:sp>
      <p:sp>
        <p:nvSpPr>
          <p:cNvPr id="3" name="Content Placeholder 2">
            <a:extLst>
              <a:ext uri="{FF2B5EF4-FFF2-40B4-BE49-F238E27FC236}">
                <a16:creationId xmlns:a16="http://schemas.microsoft.com/office/drawing/2014/main" id="{656C6CDA-8221-5797-6F9E-373E02827199}"/>
              </a:ext>
            </a:extLst>
          </p:cNvPr>
          <p:cNvSpPr>
            <a:spLocks noGrp="1"/>
          </p:cNvSpPr>
          <p:nvPr>
            <p:ph idx="1"/>
          </p:nvPr>
        </p:nvSpPr>
        <p:spPr>
          <a:xfrm>
            <a:off x="609600" y="1066800"/>
            <a:ext cx="10972800" cy="2514600"/>
          </a:xfrm>
        </p:spPr>
        <p:txBody>
          <a:bodyPr>
            <a:noAutofit/>
          </a:bodyPr>
          <a:lstStyle/>
          <a:p>
            <a:pPr marL="0" indent="0" algn="just">
              <a:buNone/>
            </a:pPr>
            <a:r>
              <a:rPr lang="en-US" sz="1800" dirty="0">
                <a:effectLst/>
                <a:latin typeface="+mn-lt"/>
                <a:ea typeface="Times New Roman" panose="02020603050405020304" pitchFamily="18" charset="0"/>
              </a:rPr>
              <a:t>Orders, plans, and instructions development refers to all the materials and products issued by the exercise director and staff to the training unit. Normally this includes operation orders (OPORDs), operation plans (OPLANs), overlays, warning orders (WARNORDs), fragmentary orders (FRAGORDs), country studies, intelligence estimates, and adjacent unit orders—in short, all documents required for the training unit to exercise its staff and Soldiers during the exercise.</a:t>
            </a:r>
          </a:p>
          <a:p>
            <a:pPr marL="0" indent="0" algn="just">
              <a:buNone/>
            </a:pPr>
            <a:endParaRPr lang="en-US" sz="1800" dirty="0">
              <a:latin typeface="+mn-lt"/>
              <a:ea typeface="Times New Roman" panose="02020603050405020304" pitchFamily="18" charset="0"/>
            </a:endParaRPr>
          </a:p>
          <a:p>
            <a:pPr marL="0" marR="0" indent="0" algn="just">
              <a:spcBef>
                <a:spcPts val="600"/>
              </a:spcBef>
              <a:buNone/>
              <a:tabLst>
                <a:tab pos="514350" algn="l"/>
                <a:tab pos="548640" algn="l"/>
                <a:tab pos="667385" algn="l"/>
                <a:tab pos="786130" algn="l"/>
                <a:tab pos="548640" algn="l"/>
                <a:tab pos="667385" algn="l"/>
                <a:tab pos="786130" algn="l"/>
              </a:tabLst>
            </a:pPr>
            <a:r>
              <a:rPr lang="en-US" sz="1800" dirty="0">
                <a:effectLst/>
                <a:latin typeface="+mn-lt"/>
                <a:ea typeface="Times New Roman" panose="02020603050405020304" pitchFamily="18" charset="0"/>
              </a:rPr>
              <a:t>Scenario products that were created during development will be finalized by scenario developers and delivered to the exercise planner. </a:t>
            </a:r>
            <a:r>
              <a:rPr lang="en-US" sz="1800" b="1" dirty="0">
                <a:effectLst/>
                <a:latin typeface="+mn-lt"/>
                <a:ea typeface="Times New Roman" panose="02020603050405020304" pitchFamily="18" charset="0"/>
              </a:rPr>
              <a:t>The product list, not all-inclusive, could consist of the following: </a:t>
            </a:r>
          </a:p>
          <a:p>
            <a:pPr marL="0" indent="0" algn="just">
              <a:buNone/>
            </a:pPr>
            <a:r>
              <a:rPr lang="en-US" sz="1800" dirty="0">
                <a:effectLst/>
                <a:latin typeface="+mn-lt"/>
                <a:ea typeface="Times New Roman" panose="02020603050405020304" pitchFamily="18" charset="0"/>
              </a:rPr>
              <a:t> </a:t>
            </a:r>
            <a:endParaRPr lang="en-US" sz="1800" dirty="0"/>
          </a:p>
        </p:txBody>
      </p:sp>
      <p:sp>
        <p:nvSpPr>
          <p:cNvPr id="4" name="Slide Number Placeholder 3">
            <a:extLst>
              <a:ext uri="{FF2B5EF4-FFF2-40B4-BE49-F238E27FC236}">
                <a16:creationId xmlns:a16="http://schemas.microsoft.com/office/drawing/2014/main" id="{C7331E29-95D8-A230-EDCE-B031461462E2}"/>
              </a:ext>
            </a:extLst>
          </p:cNvPr>
          <p:cNvSpPr>
            <a:spLocks noGrp="1"/>
          </p:cNvSpPr>
          <p:nvPr>
            <p:ph type="sldNum" sz="quarter" idx="4"/>
          </p:nvPr>
        </p:nvSpPr>
        <p:spPr/>
        <p:txBody>
          <a:bodyPr/>
          <a:lstStyle/>
          <a:p>
            <a:fld id="{4C373DC0-F413-4098-8AFC-675FCCBD90A8}" type="slidenum">
              <a:rPr lang="en-US" smtClean="0"/>
              <a:pPr/>
              <a:t>14</a:t>
            </a:fld>
            <a:endParaRPr lang="en-US" dirty="0"/>
          </a:p>
        </p:txBody>
      </p:sp>
      <p:grpSp>
        <p:nvGrpSpPr>
          <p:cNvPr id="7" name="Group 6">
            <a:extLst>
              <a:ext uri="{FF2B5EF4-FFF2-40B4-BE49-F238E27FC236}">
                <a16:creationId xmlns:a16="http://schemas.microsoft.com/office/drawing/2014/main" id="{502FA3DD-8309-475F-BF55-E9B4526D082D}"/>
              </a:ext>
            </a:extLst>
          </p:cNvPr>
          <p:cNvGrpSpPr/>
          <p:nvPr/>
        </p:nvGrpSpPr>
        <p:grpSpPr>
          <a:xfrm>
            <a:off x="1156085" y="3657600"/>
            <a:ext cx="9879831" cy="2031325"/>
            <a:chOff x="398036" y="3581400"/>
            <a:chExt cx="9879831" cy="2031325"/>
          </a:xfrm>
        </p:grpSpPr>
        <p:sp>
          <p:nvSpPr>
            <p:cNvPr id="5" name="TextBox 4">
              <a:extLst>
                <a:ext uri="{FF2B5EF4-FFF2-40B4-BE49-F238E27FC236}">
                  <a16:creationId xmlns:a16="http://schemas.microsoft.com/office/drawing/2014/main" id="{DAB46709-E2B6-870B-B8CB-9A640878EAD4}"/>
                </a:ext>
              </a:extLst>
            </p:cNvPr>
            <p:cNvSpPr txBox="1"/>
            <p:nvPr/>
          </p:nvSpPr>
          <p:spPr>
            <a:xfrm>
              <a:off x="398036" y="3581400"/>
              <a:ext cx="4647426" cy="2031325"/>
            </a:xfrm>
            <a:prstGeom prst="rect">
              <a:avLst/>
            </a:prstGeom>
            <a:solidFill>
              <a:schemeClr val="accent1">
                <a:lumMod val="20000"/>
                <a:lumOff val="80000"/>
              </a:schemeClr>
            </a:solidFill>
            <a:ln w="28575">
              <a:solidFill>
                <a:schemeClr val="tx1"/>
              </a:solidFill>
            </a:ln>
          </p:spPr>
          <p:txBody>
            <a:bodyPr wrap="none" rtlCol="0">
              <a:spAutoFit/>
            </a:bodyPr>
            <a:lstStyle/>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Operational Environment Assessments </a:t>
              </a: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Roads-to-War</a:t>
              </a: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Master Scenario Event List</a:t>
              </a:r>
            </a:p>
            <a:p>
              <a:pPr marL="0" marR="0" lvl="0" indent="0" algn="just">
                <a:buNone/>
              </a:pPr>
              <a:r>
                <a:rPr lang="en-US" dirty="0">
                  <a:ea typeface="Times New Roman" panose="02020603050405020304" pitchFamily="18" charset="0"/>
                  <a:cs typeface="Times New Roman" panose="02020603050405020304" pitchFamily="18" charset="0"/>
                </a:rPr>
                <a:t>OPFOR Structure and Capabilities</a:t>
              </a:r>
              <a:endParaRPr lang="en-US" sz="1800" dirty="0">
                <a:effectLst/>
                <a:latin typeface="+mn-lt"/>
                <a:ea typeface="Times New Roman" panose="02020603050405020304" pitchFamily="18" charset="0"/>
                <a:cs typeface="Times New Roman" panose="02020603050405020304" pitchFamily="18" charset="0"/>
              </a:endParaRP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OPFOR Campaign Plan</a:t>
              </a:r>
            </a:p>
            <a:p>
              <a:r>
                <a:rPr lang="en-US" sz="1800" dirty="0">
                  <a:effectLst/>
                  <a:latin typeface="+mn-lt"/>
                  <a:ea typeface="Times New Roman" panose="02020603050405020304" pitchFamily="18" charset="0"/>
                  <a:cs typeface="Times New Roman" panose="02020603050405020304" pitchFamily="18" charset="0"/>
                </a:rPr>
                <a:t>Role Player Cards, Instructions, and Scripts</a:t>
              </a:r>
            </a:p>
            <a:p>
              <a:r>
                <a:rPr lang="en-US" sz="1800" dirty="0">
                  <a:effectLst/>
                  <a:latin typeface="+mn-lt"/>
                  <a:ea typeface="Times New Roman" panose="02020603050405020304" pitchFamily="18" charset="0"/>
                  <a:cs typeface="Times New Roman" panose="02020603050405020304" pitchFamily="18" charset="0"/>
                </a:rPr>
                <a:t>IE Messaging using ION</a:t>
              </a:r>
            </a:p>
          </p:txBody>
        </p:sp>
        <p:sp>
          <p:nvSpPr>
            <p:cNvPr id="6" name="TextBox 5">
              <a:extLst>
                <a:ext uri="{FF2B5EF4-FFF2-40B4-BE49-F238E27FC236}">
                  <a16:creationId xmlns:a16="http://schemas.microsoft.com/office/drawing/2014/main" id="{F57711AF-2AFE-8446-DB24-4BCDA66812F4}"/>
                </a:ext>
              </a:extLst>
            </p:cNvPr>
            <p:cNvSpPr txBox="1"/>
            <p:nvPr/>
          </p:nvSpPr>
          <p:spPr>
            <a:xfrm>
              <a:off x="5181600" y="3581400"/>
              <a:ext cx="5096267" cy="2031325"/>
            </a:xfrm>
            <a:prstGeom prst="rect">
              <a:avLst/>
            </a:prstGeom>
            <a:solidFill>
              <a:schemeClr val="accent1">
                <a:lumMod val="20000"/>
                <a:lumOff val="80000"/>
              </a:schemeClr>
            </a:solidFill>
            <a:ln w="28575">
              <a:solidFill>
                <a:schemeClr val="tx1"/>
              </a:solidFill>
            </a:ln>
          </p:spPr>
          <p:txBody>
            <a:bodyPr wrap="none" rtlCol="0">
              <a:spAutoFit/>
            </a:bodyPr>
            <a:lstStyle/>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Historical Information and Intelligence Reporting</a:t>
              </a: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Warfighting Function Layers</a:t>
              </a:r>
            </a:p>
            <a:p>
              <a:pPr marL="0" marR="0" lvl="0" indent="0" algn="just">
                <a:buNone/>
              </a:pPr>
              <a:r>
                <a:rPr lang="en-US" dirty="0">
                  <a:ea typeface="Times New Roman" panose="02020603050405020304" pitchFamily="18" charset="0"/>
                  <a:cs typeface="Times New Roman" panose="02020603050405020304" pitchFamily="18" charset="0"/>
                </a:rPr>
                <a:t>Cyberspace and EMS Layers</a:t>
              </a:r>
            </a:p>
            <a:p>
              <a:pPr marL="0" marR="0" lvl="0" indent="0" algn="just">
                <a:buNone/>
              </a:pPr>
              <a:r>
                <a:rPr lang="en-US" dirty="0">
                  <a:ea typeface="Times New Roman" panose="02020603050405020304" pitchFamily="18" charset="0"/>
                  <a:cs typeface="Times New Roman" panose="02020603050405020304" pitchFamily="18" charset="0"/>
                </a:rPr>
                <a:t>Joint and Coalition Partner Layers</a:t>
              </a:r>
              <a:endParaRPr lang="en-US" sz="1800" dirty="0">
                <a:effectLst/>
                <a:latin typeface="+mn-lt"/>
                <a:ea typeface="Times New Roman" panose="02020603050405020304" pitchFamily="18" charset="0"/>
                <a:cs typeface="Times New Roman" panose="02020603050405020304" pitchFamily="18" charset="0"/>
              </a:endParaRP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Operation Orders and Associated Annexes</a:t>
              </a:r>
            </a:p>
            <a:p>
              <a:pPr marL="0" marR="0" lvl="0" indent="0" algn="just">
                <a:buNone/>
              </a:pPr>
              <a:r>
                <a:rPr lang="en-US" sz="1800" dirty="0">
                  <a:effectLst/>
                  <a:latin typeface="+mn-lt"/>
                  <a:ea typeface="Times New Roman" panose="02020603050405020304" pitchFamily="18" charset="0"/>
                  <a:cs typeface="Times New Roman" panose="02020603050405020304" pitchFamily="18" charset="0"/>
                </a:rPr>
                <a:t>OPFOR Orders and Plans</a:t>
              </a:r>
            </a:p>
            <a:p>
              <a:pPr marL="0" marR="0" lvl="0" indent="0" algn="just">
                <a:buNone/>
              </a:pPr>
              <a:endParaRPr lang="en-US" sz="1800" dirty="0">
                <a:effectLst/>
                <a:latin typeface="+mn-l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8883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A99-CDFB-EB6C-A6D1-12A27C77B31B}"/>
              </a:ext>
            </a:extLst>
          </p:cNvPr>
          <p:cNvSpPr>
            <a:spLocks noGrp="1"/>
          </p:cNvSpPr>
          <p:nvPr>
            <p:ph type="title"/>
          </p:nvPr>
        </p:nvSpPr>
        <p:spPr/>
        <p:txBody>
          <a:bodyPr/>
          <a:lstStyle/>
          <a:p>
            <a:r>
              <a:rPr lang="en-US" dirty="0"/>
              <a:t>TRAINING SUPPORT</a:t>
            </a:r>
          </a:p>
        </p:txBody>
      </p:sp>
      <p:pic>
        <p:nvPicPr>
          <p:cNvPr id="6" name="Content Placeholder 5">
            <a:extLst>
              <a:ext uri="{FF2B5EF4-FFF2-40B4-BE49-F238E27FC236}">
                <a16:creationId xmlns:a16="http://schemas.microsoft.com/office/drawing/2014/main" id="{98CFAC23-8FD4-D3F0-3E9E-987E4FA00EAE}"/>
              </a:ext>
            </a:extLst>
          </p:cNvPr>
          <p:cNvPicPr>
            <a:picLocks noGrp="1" noChangeAspect="1"/>
          </p:cNvPicPr>
          <p:nvPr>
            <p:ph idx="1"/>
          </p:nvPr>
        </p:nvPicPr>
        <p:blipFill>
          <a:blip r:embed="rId2"/>
          <a:stretch>
            <a:fillRect/>
          </a:stretch>
        </p:blipFill>
        <p:spPr>
          <a:xfrm>
            <a:off x="609600" y="1399355"/>
            <a:ext cx="10972800" cy="4516489"/>
          </a:xfrm>
        </p:spPr>
      </p:pic>
      <p:sp>
        <p:nvSpPr>
          <p:cNvPr id="4" name="Slide Number Placeholder 3">
            <a:extLst>
              <a:ext uri="{FF2B5EF4-FFF2-40B4-BE49-F238E27FC236}">
                <a16:creationId xmlns:a16="http://schemas.microsoft.com/office/drawing/2014/main" id="{161A97C7-6DF6-DBC4-CDCF-DBA91D365AC8}"/>
              </a:ext>
            </a:extLst>
          </p:cNvPr>
          <p:cNvSpPr>
            <a:spLocks noGrp="1"/>
          </p:cNvSpPr>
          <p:nvPr>
            <p:ph type="sldNum" sz="quarter" idx="4"/>
          </p:nvPr>
        </p:nvSpPr>
        <p:spPr/>
        <p:txBody>
          <a:bodyPr/>
          <a:lstStyle/>
          <a:p>
            <a:fld id="{4C373DC0-F413-4098-8AFC-675FCCBD90A8}" type="slidenum">
              <a:rPr lang="en-US" smtClean="0"/>
              <a:pPr/>
              <a:t>15</a:t>
            </a:fld>
            <a:endParaRPr lang="en-US" dirty="0"/>
          </a:p>
        </p:txBody>
      </p:sp>
      <p:sp>
        <p:nvSpPr>
          <p:cNvPr id="8" name="TextBox 7">
            <a:extLst>
              <a:ext uri="{FF2B5EF4-FFF2-40B4-BE49-F238E27FC236}">
                <a16:creationId xmlns:a16="http://schemas.microsoft.com/office/drawing/2014/main" id="{FFE58C15-06CD-13BB-34AC-8FEAD864ED47}"/>
              </a:ext>
            </a:extLst>
          </p:cNvPr>
          <p:cNvSpPr txBox="1"/>
          <p:nvPr/>
        </p:nvSpPr>
        <p:spPr>
          <a:xfrm>
            <a:off x="3952631" y="6042200"/>
            <a:ext cx="7629769" cy="338554"/>
          </a:xfrm>
          <a:prstGeom prst="rect">
            <a:avLst/>
          </a:prstGeom>
          <a:noFill/>
        </p:spPr>
        <p:txBody>
          <a:bodyPr wrap="square">
            <a:spAutoFit/>
          </a:bodyPr>
          <a:lstStyle/>
          <a:p>
            <a:r>
              <a:rPr lang="en-US" sz="1600" b="1" dirty="0"/>
              <a:t>https://oe.tradoc.army.mil/opfor-opposing-forces-program/training-support/</a:t>
            </a:r>
          </a:p>
        </p:txBody>
      </p:sp>
    </p:spTree>
    <p:extLst>
      <p:ext uri="{BB962C8B-B14F-4D97-AF65-F5344CB8AC3E}">
        <p14:creationId xmlns:p14="http://schemas.microsoft.com/office/powerpoint/2010/main" val="293274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951A-4064-0A64-2730-D24354D3FA9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EC286EF-D1AF-BD81-6420-54D9C9DF6217}"/>
              </a:ext>
            </a:extLst>
          </p:cNvPr>
          <p:cNvSpPr>
            <a:spLocks noGrp="1"/>
          </p:cNvSpPr>
          <p:nvPr>
            <p:ph idx="1"/>
          </p:nvPr>
        </p:nvSpPr>
        <p:spPr>
          <a:xfrm>
            <a:off x="609600" y="1066800"/>
            <a:ext cx="10972800" cy="4191000"/>
          </a:xfrm>
        </p:spPr>
        <p:txBody>
          <a:bodyPr/>
          <a:lstStyle/>
          <a:p>
            <a:pPr marL="0" indent="0" algn="just">
              <a:buNone/>
            </a:pPr>
            <a:r>
              <a:rPr lang="en-US" sz="2000" kern="0" dirty="0">
                <a:effectLst/>
                <a:latin typeface="+mn-lt"/>
                <a:ea typeface="Times New Roman" panose="02020603050405020304" pitchFamily="18" charset="0"/>
                <a:cs typeface="Times New Roman" panose="02020603050405020304" pitchFamily="18" charset="0"/>
              </a:rPr>
              <a:t>The Army's ability to train effectively for modern warfare relies on realistic and structured scenario development. There is a comprehensive framework for designing training exercises that replicate complex operational environments (OEs). This document outlines methodologies for </a:t>
            </a:r>
            <a:r>
              <a:rPr lang="en-US" sz="2000" kern="0" dirty="0">
                <a:latin typeface="+mn-lt"/>
                <a:ea typeface="Times New Roman" panose="02020603050405020304" pitchFamily="18" charset="0"/>
                <a:cs typeface="Times New Roman" panose="02020603050405020304" pitchFamily="18" charset="0"/>
              </a:rPr>
              <a:t>developing scenarios for training </a:t>
            </a:r>
            <a:r>
              <a:rPr lang="en-US" sz="2000" kern="0">
                <a:latin typeface="+mn-lt"/>
                <a:ea typeface="Times New Roman" panose="02020603050405020304" pitchFamily="18" charset="0"/>
                <a:cs typeface="Times New Roman" panose="02020603050405020304" pitchFamily="18" charset="0"/>
              </a:rPr>
              <a:t>and education </a:t>
            </a:r>
            <a:r>
              <a:rPr lang="en-US" sz="2000" kern="0">
                <a:effectLst/>
                <a:latin typeface="+mn-lt"/>
                <a:ea typeface="Times New Roman" panose="02020603050405020304" pitchFamily="18" charset="0"/>
                <a:cs typeface="Times New Roman" panose="02020603050405020304" pitchFamily="18" charset="0"/>
              </a:rPr>
              <a:t>that </a:t>
            </a:r>
            <a:r>
              <a:rPr lang="en-US" sz="2000" kern="0" dirty="0">
                <a:effectLst/>
                <a:latin typeface="+mn-lt"/>
                <a:ea typeface="Times New Roman" panose="02020603050405020304" pitchFamily="18" charset="0"/>
                <a:cs typeface="Times New Roman" panose="02020603050405020304" pitchFamily="18" charset="0"/>
              </a:rPr>
              <a:t>reflect real-world challenges.</a:t>
            </a:r>
          </a:p>
          <a:p>
            <a:pPr marL="0" indent="0" algn="just">
              <a:buNone/>
            </a:pPr>
            <a:endParaRPr lang="en-US" sz="2000" kern="0" dirty="0">
              <a:latin typeface="+mn-lt"/>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2000" kern="0" dirty="0">
                <a:effectLst/>
                <a:latin typeface="+mn-lt"/>
                <a:ea typeface="Times New Roman" panose="02020603050405020304" pitchFamily="18" charset="0"/>
                <a:cs typeface="Times New Roman" panose="02020603050405020304" pitchFamily="18" charset="0"/>
              </a:rPr>
              <a:t>Training in the Army is divided into three primary domains: </a:t>
            </a:r>
            <a:r>
              <a:rPr lang="en-US" sz="2000" b="1" kern="0" dirty="0">
                <a:effectLst/>
                <a:latin typeface="+mn-lt"/>
                <a:ea typeface="Times New Roman" panose="02020603050405020304" pitchFamily="18" charset="0"/>
                <a:cs typeface="Times New Roman" panose="02020603050405020304" pitchFamily="18" charset="0"/>
              </a:rPr>
              <a:t>operational, institutional, and self-development.</a:t>
            </a:r>
            <a:r>
              <a:rPr lang="en-US" sz="2000" kern="0" dirty="0">
                <a:effectLst/>
                <a:latin typeface="+mn-lt"/>
                <a:ea typeface="Times New Roman" panose="02020603050405020304" pitchFamily="18" charset="0"/>
                <a:cs typeface="Times New Roman" panose="02020603050405020304" pitchFamily="18" charset="0"/>
              </a:rPr>
              <a:t> Each domain plays a critical role in shaping soldiers' capabilities.</a:t>
            </a:r>
            <a:endParaRPr lang="en-US" sz="2000" kern="100" dirty="0">
              <a:effectLst/>
              <a:latin typeface="+mn-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mn-lt"/>
                <a:ea typeface="Times New Roman" panose="02020603050405020304" pitchFamily="18" charset="0"/>
                <a:cs typeface="Times New Roman" panose="02020603050405020304" pitchFamily="18" charset="0"/>
              </a:rPr>
              <a:t>Operational training</a:t>
            </a:r>
            <a:r>
              <a:rPr lang="en-US" sz="1800" kern="0" dirty="0">
                <a:effectLst/>
                <a:latin typeface="+mn-lt"/>
                <a:ea typeface="Times New Roman" panose="02020603050405020304" pitchFamily="18" charset="0"/>
                <a:cs typeface="Times New Roman" panose="02020603050405020304" pitchFamily="18" charset="0"/>
              </a:rPr>
              <a:t> focuses on field-based exercises that prepare units for real-world missions.</a:t>
            </a:r>
            <a:endParaRPr lang="en-US" sz="1800" kern="100" dirty="0">
              <a:effectLst/>
              <a:latin typeface="+mn-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mn-lt"/>
                <a:ea typeface="Times New Roman" panose="02020603050405020304" pitchFamily="18" charset="0"/>
                <a:cs typeface="Times New Roman" panose="02020603050405020304" pitchFamily="18" charset="0"/>
              </a:rPr>
              <a:t>Institutional training</a:t>
            </a:r>
            <a:r>
              <a:rPr lang="en-US" sz="1800" kern="0" dirty="0">
                <a:effectLst/>
                <a:latin typeface="+mn-lt"/>
                <a:ea typeface="Times New Roman" panose="02020603050405020304" pitchFamily="18" charset="0"/>
                <a:cs typeface="Times New Roman" panose="02020603050405020304" pitchFamily="18" charset="0"/>
              </a:rPr>
              <a:t> develops foundational knowledge through structured courses.</a:t>
            </a:r>
            <a:endParaRPr lang="en-US" sz="1800" kern="100" dirty="0">
              <a:effectLst/>
              <a:latin typeface="+mn-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mn-lt"/>
                <a:ea typeface="Times New Roman" panose="02020603050405020304" pitchFamily="18" charset="0"/>
                <a:cs typeface="Times New Roman" panose="02020603050405020304" pitchFamily="18" charset="0"/>
              </a:rPr>
              <a:t>Self-development</a:t>
            </a:r>
            <a:r>
              <a:rPr lang="en-US" sz="1800" kern="0" dirty="0">
                <a:effectLst/>
                <a:latin typeface="+mn-lt"/>
                <a:ea typeface="Times New Roman" panose="02020603050405020304" pitchFamily="18" charset="0"/>
                <a:cs typeface="Times New Roman" panose="02020603050405020304" pitchFamily="18" charset="0"/>
              </a:rPr>
              <a:t> </a:t>
            </a:r>
            <a:r>
              <a:rPr lang="en-US" sz="1800" b="1" kern="0" dirty="0">
                <a:effectLst/>
                <a:latin typeface="+mn-lt"/>
                <a:ea typeface="Times New Roman" panose="02020603050405020304" pitchFamily="18" charset="0"/>
                <a:cs typeface="Times New Roman" panose="02020603050405020304" pitchFamily="18" charset="0"/>
              </a:rPr>
              <a:t>training</a:t>
            </a:r>
            <a:r>
              <a:rPr lang="en-US" sz="1800" kern="0" dirty="0">
                <a:effectLst/>
                <a:latin typeface="+mn-lt"/>
                <a:ea typeface="Times New Roman" panose="02020603050405020304" pitchFamily="18" charset="0"/>
                <a:cs typeface="Times New Roman" panose="02020603050405020304" pitchFamily="18" charset="0"/>
              </a:rPr>
              <a:t> encourages continuous learning to enhance professional competence.</a:t>
            </a:r>
            <a:endParaRPr lang="en-US" sz="1800" kern="100" dirty="0">
              <a:effectLst/>
              <a:latin typeface="+mn-lt"/>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398755D-050C-53E7-DD2C-E6BA956FFA34}"/>
              </a:ext>
            </a:extLst>
          </p:cNvPr>
          <p:cNvSpPr>
            <a:spLocks noGrp="1"/>
          </p:cNvSpPr>
          <p:nvPr>
            <p:ph type="sldNum" sz="quarter" idx="4"/>
          </p:nvPr>
        </p:nvSpPr>
        <p:spPr/>
        <p:txBody>
          <a:bodyPr/>
          <a:lstStyle/>
          <a:p>
            <a:fld id="{4C373DC0-F413-4098-8AFC-675FCCBD90A8}" type="slidenum">
              <a:rPr lang="en-US" smtClean="0"/>
              <a:pPr/>
              <a:t>2</a:t>
            </a:fld>
            <a:endParaRPr lang="en-US" dirty="0"/>
          </a:p>
        </p:txBody>
      </p:sp>
      <p:sp>
        <p:nvSpPr>
          <p:cNvPr id="5" name="TextBox 4">
            <a:extLst>
              <a:ext uri="{FF2B5EF4-FFF2-40B4-BE49-F238E27FC236}">
                <a16:creationId xmlns:a16="http://schemas.microsoft.com/office/drawing/2014/main" id="{C89D6F19-1904-BB9D-431D-7D7FD5D55613}"/>
              </a:ext>
            </a:extLst>
          </p:cNvPr>
          <p:cNvSpPr txBox="1"/>
          <p:nvPr/>
        </p:nvSpPr>
        <p:spPr>
          <a:xfrm>
            <a:off x="609600" y="4953000"/>
            <a:ext cx="10972800" cy="707886"/>
          </a:xfrm>
          <a:prstGeom prst="rect">
            <a:avLst/>
          </a:prstGeom>
          <a:solidFill>
            <a:schemeClr val="accent1">
              <a:lumMod val="20000"/>
              <a:lumOff val="80000"/>
            </a:schemeClr>
          </a:solidFill>
          <a:ln>
            <a:solidFill>
              <a:schemeClr val="tx1"/>
            </a:solidFill>
          </a:ln>
        </p:spPr>
        <p:txBody>
          <a:bodyPr wrap="square" rtlCol="0">
            <a:spAutoFit/>
          </a:bodyPr>
          <a:lstStyle/>
          <a:p>
            <a:r>
              <a:rPr lang="en-US" sz="2000" kern="0" dirty="0">
                <a:effectLst/>
                <a:latin typeface="+mn-lt"/>
                <a:ea typeface="Times New Roman" panose="02020603050405020304" pitchFamily="18" charset="0"/>
                <a:cs typeface="Times New Roman" panose="02020603050405020304" pitchFamily="18" charset="0"/>
              </a:rPr>
              <a:t>Scenario-based training integrates these domains to create </a:t>
            </a:r>
            <a:r>
              <a:rPr lang="en-US" sz="2000" b="1" kern="0" dirty="0">
                <a:effectLst/>
                <a:latin typeface="+mn-lt"/>
                <a:ea typeface="Times New Roman" panose="02020603050405020304" pitchFamily="18" charset="0"/>
                <a:cs typeface="Times New Roman" panose="02020603050405020304" pitchFamily="18" charset="0"/>
              </a:rPr>
              <a:t>multi-dimensional operational environments</a:t>
            </a:r>
            <a:r>
              <a:rPr lang="en-US" sz="2000" kern="0" dirty="0">
                <a:effectLst/>
                <a:latin typeface="+mn-lt"/>
                <a:ea typeface="Times New Roman" panose="02020603050405020304" pitchFamily="18" charset="0"/>
                <a:cs typeface="Times New Roman" panose="02020603050405020304" pitchFamily="18" charset="0"/>
              </a:rPr>
              <a:t> where soldiers must apply skills in realistic conditions.</a:t>
            </a:r>
            <a:endParaRPr lang="en-US" sz="2000" dirty="0"/>
          </a:p>
        </p:txBody>
      </p:sp>
    </p:spTree>
    <p:extLst>
      <p:ext uri="{BB962C8B-B14F-4D97-AF65-F5344CB8AC3E}">
        <p14:creationId xmlns:p14="http://schemas.microsoft.com/office/powerpoint/2010/main" val="206196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C8AA-6E62-46BE-4F83-3CB56BFEF0CC}"/>
              </a:ext>
            </a:extLst>
          </p:cNvPr>
          <p:cNvSpPr>
            <a:spLocks noGrp="1"/>
          </p:cNvSpPr>
          <p:nvPr>
            <p:ph type="title"/>
          </p:nvPr>
        </p:nvSpPr>
        <p:spPr/>
        <p:txBody>
          <a:bodyPr/>
          <a:lstStyle/>
          <a:p>
            <a:r>
              <a:rPr lang="en-US" dirty="0"/>
              <a:t>Principles of Design</a:t>
            </a:r>
          </a:p>
        </p:txBody>
      </p:sp>
      <p:sp>
        <p:nvSpPr>
          <p:cNvPr id="3" name="Content Placeholder 2">
            <a:extLst>
              <a:ext uri="{FF2B5EF4-FFF2-40B4-BE49-F238E27FC236}">
                <a16:creationId xmlns:a16="http://schemas.microsoft.com/office/drawing/2014/main" id="{0C2EF1E3-CE93-DDA6-B021-13EA95DFD223}"/>
              </a:ext>
            </a:extLst>
          </p:cNvPr>
          <p:cNvSpPr>
            <a:spLocks noGrp="1"/>
          </p:cNvSpPr>
          <p:nvPr>
            <p:ph idx="1"/>
          </p:nvPr>
        </p:nvSpPr>
        <p:spPr/>
        <p:txBody>
          <a:bodyPr/>
          <a:lstStyle/>
          <a:p>
            <a:r>
              <a:rPr lang="en-US" dirty="0"/>
              <a:t>Have a clear and transparent method – what is the goal?</a:t>
            </a:r>
          </a:p>
          <a:p>
            <a:r>
              <a:rPr lang="en-US" dirty="0"/>
              <a:t>Interact with all planning efforts </a:t>
            </a:r>
          </a:p>
          <a:p>
            <a:r>
              <a:rPr lang="en-US" dirty="0"/>
              <a:t>Understand the operations and intelligence processes</a:t>
            </a:r>
          </a:p>
          <a:p>
            <a:r>
              <a:rPr lang="en-US" dirty="0"/>
              <a:t>Understand the decision-making process</a:t>
            </a:r>
          </a:p>
          <a:p>
            <a:r>
              <a:rPr lang="en-US" b="1" dirty="0"/>
              <a:t>Understand how the training audience will interact with the OE</a:t>
            </a:r>
          </a:p>
          <a:p>
            <a:endParaRPr lang="en-US" dirty="0"/>
          </a:p>
        </p:txBody>
      </p:sp>
      <p:sp>
        <p:nvSpPr>
          <p:cNvPr id="4" name="Slide Number Placeholder 3">
            <a:extLst>
              <a:ext uri="{FF2B5EF4-FFF2-40B4-BE49-F238E27FC236}">
                <a16:creationId xmlns:a16="http://schemas.microsoft.com/office/drawing/2014/main" id="{0004727A-44C2-4DD5-B20C-9B6D13DBA295}"/>
              </a:ext>
            </a:extLst>
          </p:cNvPr>
          <p:cNvSpPr>
            <a:spLocks noGrp="1"/>
          </p:cNvSpPr>
          <p:nvPr>
            <p:ph type="sldNum" sz="quarter" idx="4"/>
          </p:nvPr>
        </p:nvSpPr>
        <p:spPr/>
        <p:txBody>
          <a:bodyPr/>
          <a:lstStyle/>
          <a:p>
            <a:fld id="{4C373DC0-F413-4098-8AFC-675FCCBD90A8}" type="slidenum">
              <a:rPr lang="en-US" smtClean="0"/>
              <a:pPr/>
              <a:t>3</a:t>
            </a:fld>
            <a:endParaRPr lang="en-US" dirty="0"/>
          </a:p>
        </p:txBody>
      </p:sp>
      <p:grpSp>
        <p:nvGrpSpPr>
          <p:cNvPr id="5" name="Group 4">
            <a:extLst>
              <a:ext uri="{FF2B5EF4-FFF2-40B4-BE49-F238E27FC236}">
                <a16:creationId xmlns:a16="http://schemas.microsoft.com/office/drawing/2014/main" id="{0B9C97E2-6AB0-E1C0-6AE3-8B530AFD87E1}"/>
              </a:ext>
            </a:extLst>
          </p:cNvPr>
          <p:cNvGrpSpPr/>
          <p:nvPr/>
        </p:nvGrpSpPr>
        <p:grpSpPr>
          <a:xfrm>
            <a:off x="1956993" y="3362779"/>
            <a:ext cx="8278014" cy="3024745"/>
            <a:chOff x="152400" y="3362779"/>
            <a:chExt cx="8278014" cy="3024745"/>
          </a:xfrm>
        </p:grpSpPr>
        <p:pic>
          <p:nvPicPr>
            <p:cNvPr id="6" name="Picture 5">
              <a:extLst>
                <a:ext uri="{FF2B5EF4-FFF2-40B4-BE49-F238E27FC236}">
                  <a16:creationId xmlns:a16="http://schemas.microsoft.com/office/drawing/2014/main" id="{41AF3BA0-693E-1F90-8DAC-58A4048E6B21}"/>
                </a:ext>
              </a:extLst>
            </p:cNvPr>
            <p:cNvPicPr>
              <a:picLocks noChangeAspect="1"/>
            </p:cNvPicPr>
            <p:nvPr/>
          </p:nvPicPr>
          <p:blipFill>
            <a:blip r:embed="rId3"/>
            <a:stretch>
              <a:fillRect/>
            </a:stretch>
          </p:blipFill>
          <p:spPr>
            <a:xfrm>
              <a:off x="152400" y="3362779"/>
              <a:ext cx="3875454" cy="3024745"/>
            </a:xfrm>
            <a:prstGeom prst="rect">
              <a:avLst/>
            </a:prstGeom>
          </p:spPr>
        </p:pic>
        <p:pic>
          <p:nvPicPr>
            <p:cNvPr id="10" name="Picture 9">
              <a:extLst>
                <a:ext uri="{FF2B5EF4-FFF2-40B4-BE49-F238E27FC236}">
                  <a16:creationId xmlns:a16="http://schemas.microsoft.com/office/drawing/2014/main" id="{6437DCCF-717D-1ECC-35C6-E299C4350D08}"/>
                </a:ext>
              </a:extLst>
            </p:cNvPr>
            <p:cNvPicPr>
              <a:picLocks noChangeAspect="1"/>
            </p:cNvPicPr>
            <p:nvPr/>
          </p:nvPicPr>
          <p:blipFill>
            <a:blip r:embed="rId4"/>
            <a:stretch>
              <a:fillRect/>
            </a:stretch>
          </p:blipFill>
          <p:spPr>
            <a:xfrm>
              <a:off x="4191000" y="3386106"/>
              <a:ext cx="4239414" cy="3001418"/>
            </a:xfrm>
            <a:prstGeom prst="rect">
              <a:avLst/>
            </a:prstGeom>
          </p:spPr>
        </p:pic>
      </p:grpSp>
    </p:spTree>
    <p:extLst>
      <p:ext uri="{BB962C8B-B14F-4D97-AF65-F5344CB8AC3E}">
        <p14:creationId xmlns:p14="http://schemas.microsoft.com/office/powerpoint/2010/main" val="188150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261A-066A-E2E2-DC9C-214CC321DB12}"/>
              </a:ext>
            </a:extLst>
          </p:cNvPr>
          <p:cNvSpPr>
            <a:spLocks noGrp="1"/>
          </p:cNvSpPr>
          <p:nvPr>
            <p:ph type="title"/>
          </p:nvPr>
        </p:nvSpPr>
        <p:spPr/>
        <p:txBody>
          <a:bodyPr/>
          <a:lstStyle/>
          <a:p>
            <a:r>
              <a:rPr lang="en-US" dirty="0"/>
              <a:t>Step 1: Define the OE</a:t>
            </a:r>
          </a:p>
        </p:txBody>
      </p:sp>
      <p:sp>
        <p:nvSpPr>
          <p:cNvPr id="3" name="Content Placeholder 2">
            <a:extLst>
              <a:ext uri="{FF2B5EF4-FFF2-40B4-BE49-F238E27FC236}">
                <a16:creationId xmlns:a16="http://schemas.microsoft.com/office/drawing/2014/main" id="{B32063A2-F69B-9A2F-EE29-F6CDCB9BD89A}"/>
              </a:ext>
            </a:extLst>
          </p:cNvPr>
          <p:cNvSpPr>
            <a:spLocks noGrp="1"/>
          </p:cNvSpPr>
          <p:nvPr>
            <p:ph idx="1"/>
          </p:nvPr>
        </p:nvSpPr>
        <p:spPr>
          <a:xfrm>
            <a:off x="609600" y="1066800"/>
            <a:ext cx="10972800" cy="2057400"/>
          </a:xfrm>
        </p:spPr>
        <p:txBody>
          <a:bodyPr/>
          <a:lstStyle/>
          <a:p>
            <a:pPr marL="0" indent="0" algn="just">
              <a:buNone/>
            </a:pPr>
            <a:r>
              <a:rPr lang="en-US" sz="1800" dirty="0">
                <a:effectLst/>
                <a:latin typeface="+mn-lt"/>
                <a:ea typeface="Times New Roman" panose="02020603050405020304" pitchFamily="18" charset="0"/>
                <a:cs typeface="Times New Roman" panose="02020603050405020304" pitchFamily="18" charset="0"/>
              </a:rPr>
              <a:t>Like the first step of the Intelligence Preparation of the Operational Environment, the first step in developing a scenario is to define the OE. The OE must provide sufficient in-depth information to allow the training audience to understand the threat, terrain, weather, and civil considerations involved and its effects on operations, facilitate evaluation of the threat, and determine threat courses of action (COAs).</a:t>
            </a:r>
          </a:p>
          <a:p>
            <a:pPr marL="0" indent="0" algn="just">
              <a:buNone/>
            </a:pPr>
            <a:endParaRPr lang="en-US" sz="2000" dirty="0">
              <a:latin typeface="+mn-lt"/>
              <a:ea typeface="Times New Roman" panose="02020603050405020304" pitchFamily="18" charset="0"/>
              <a:cs typeface="Times New Roman" panose="02020603050405020304" pitchFamily="18" charset="0"/>
            </a:endParaRPr>
          </a:p>
          <a:p>
            <a:pPr marL="0" indent="0" algn="just">
              <a:buNone/>
            </a:pPr>
            <a:endParaRPr lang="en-US" sz="20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2F034B9-91FB-8C7B-E917-7BD4D5661393}"/>
              </a:ext>
            </a:extLst>
          </p:cNvPr>
          <p:cNvSpPr>
            <a:spLocks noGrp="1"/>
          </p:cNvSpPr>
          <p:nvPr>
            <p:ph type="sldNum" sz="quarter" idx="4"/>
          </p:nvPr>
        </p:nvSpPr>
        <p:spPr/>
        <p:txBody>
          <a:bodyPr/>
          <a:lstStyle/>
          <a:p>
            <a:fld id="{4C373DC0-F413-4098-8AFC-675FCCBD90A8}" type="slidenum">
              <a:rPr lang="en-US" smtClean="0"/>
              <a:pPr/>
              <a:t>4</a:t>
            </a:fld>
            <a:endParaRPr lang="en-US" dirty="0"/>
          </a:p>
        </p:txBody>
      </p:sp>
      <p:sp>
        <p:nvSpPr>
          <p:cNvPr id="5" name="TextBox 4">
            <a:extLst>
              <a:ext uri="{FF2B5EF4-FFF2-40B4-BE49-F238E27FC236}">
                <a16:creationId xmlns:a16="http://schemas.microsoft.com/office/drawing/2014/main" id="{5EA76B1B-08BB-07DB-074B-E33A3D7B0E5E}"/>
              </a:ext>
            </a:extLst>
          </p:cNvPr>
          <p:cNvSpPr txBox="1"/>
          <p:nvPr/>
        </p:nvSpPr>
        <p:spPr>
          <a:xfrm>
            <a:off x="609601" y="2362200"/>
            <a:ext cx="10972800" cy="92333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n-US" sz="1800" b="1" dirty="0">
                <a:effectLst/>
                <a:ea typeface="Times New Roman" panose="02020603050405020304" pitchFamily="18" charset="0"/>
              </a:rPr>
              <a:t>The operational environment that is created should contest the unit’s objectives in all five domains (land, maritime, air, space, and cyberspace), three dimensions (physical, information, and human), and the electromagnetic spectrum.</a:t>
            </a:r>
            <a:r>
              <a:rPr lang="en-US" sz="1800" dirty="0">
                <a:effectLst/>
                <a:ea typeface="Times New Roman" panose="02020603050405020304" pitchFamily="18" charset="0"/>
              </a:rPr>
              <a:t> </a:t>
            </a:r>
            <a:endParaRPr lang="en-US" dirty="0"/>
          </a:p>
        </p:txBody>
      </p:sp>
      <p:pic>
        <p:nvPicPr>
          <p:cNvPr id="6" name="Picture 5">
            <a:extLst>
              <a:ext uri="{FF2B5EF4-FFF2-40B4-BE49-F238E27FC236}">
                <a16:creationId xmlns:a16="http://schemas.microsoft.com/office/drawing/2014/main" id="{28FEE36C-3D00-7551-D172-F9526504379A}"/>
              </a:ext>
            </a:extLst>
          </p:cNvPr>
          <p:cNvPicPr>
            <a:picLocks noChangeAspect="1"/>
          </p:cNvPicPr>
          <p:nvPr/>
        </p:nvPicPr>
        <p:blipFill>
          <a:blip r:embed="rId2"/>
          <a:stretch>
            <a:fillRect/>
          </a:stretch>
        </p:blipFill>
        <p:spPr>
          <a:xfrm>
            <a:off x="3688937" y="3505200"/>
            <a:ext cx="4814126" cy="3035731"/>
          </a:xfrm>
          <a:prstGeom prst="rect">
            <a:avLst/>
          </a:prstGeom>
        </p:spPr>
      </p:pic>
    </p:spTree>
    <p:extLst>
      <p:ext uri="{BB962C8B-B14F-4D97-AF65-F5344CB8AC3E}">
        <p14:creationId xmlns:p14="http://schemas.microsoft.com/office/powerpoint/2010/main" val="2719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9F37-81C8-CAF0-F59A-3556493BE79E}"/>
              </a:ext>
            </a:extLst>
          </p:cNvPr>
          <p:cNvSpPr>
            <a:spLocks noGrp="1"/>
          </p:cNvSpPr>
          <p:nvPr>
            <p:ph type="title"/>
          </p:nvPr>
        </p:nvSpPr>
        <p:spPr/>
        <p:txBody>
          <a:bodyPr/>
          <a:lstStyle/>
          <a:p>
            <a:r>
              <a:rPr lang="en-US" dirty="0"/>
              <a:t>Step 2: Select OPFOR Structure</a:t>
            </a:r>
          </a:p>
        </p:txBody>
      </p:sp>
      <p:sp>
        <p:nvSpPr>
          <p:cNvPr id="3" name="Content Placeholder 2">
            <a:extLst>
              <a:ext uri="{FF2B5EF4-FFF2-40B4-BE49-F238E27FC236}">
                <a16:creationId xmlns:a16="http://schemas.microsoft.com/office/drawing/2014/main" id="{C30314EE-B394-9538-3FF4-4EC3E09FE880}"/>
              </a:ext>
            </a:extLst>
          </p:cNvPr>
          <p:cNvSpPr>
            <a:spLocks noGrp="1"/>
          </p:cNvSpPr>
          <p:nvPr>
            <p:ph idx="1"/>
          </p:nvPr>
        </p:nvSpPr>
        <p:spPr/>
        <p:txBody>
          <a:bodyPr/>
          <a:lstStyle/>
          <a:p>
            <a:pPr marL="0" indent="0" algn="just">
              <a:spcBef>
                <a:spcPts val="0"/>
              </a:spcBef>
              <a:buNone/>
            </a:pPr>
            <a:r>
              <a:rPr lang="en-US" sz="1800" dirty="0">
                <a:effectLst/>
                <a:latin typeface=" Arial"/>
                <a:ea typeface="Times New Roman" panose="02020603050405020304" pitchFamily="18" charset="0"/>
                <a:cs typeface="Times New Roman" panose="02020603050405020304" pitchFamily="18" charset="0"/>
              </a:rPr>
              <a:t>As with the OE, there are several options for selecting an opposing force (OPFOR) for the scenario. The OPFOR can be based on actual country or as a composite of an OPFOR structure from the DATE WORLD construct located at </a:t>
            </a:r>
            <a:r>
              <a:rPr lang="en-US" sz="1800" dirty="0">
                <a:effectLst/>
                <a:latin typeface=" Arial"/>
                <a:ea typeface="Times New Roman" panose="02020603050405020304" pitchFamily="18" charset="0"/>
                <a:cs typeface="Times New Roman" panose="02020603050405020304" pitchFamily="18" charset="0"/>
                <a:hlinkClick r:id="rId2"/>
              </a:rPr>
              <a:t>https://odin.tradoc.army.mil/DATEWORLD</a:t>
            </a:r>
            <a:endParaRPr lang="en-US" sz="1800" dirty="0">
              <a:effectLst/>
              <a:latin typeface=" Arial"/>
              <a:ea typeface="Times New Roman" panose="02020603050405020304" pitchFamily="18" charset="0"/>
              <a:cs typeface="Times New Roman" panose="02020603050405020304" pitchFamily="18" charset="0"/>
            </a:endParaRPr>
          </a:p>
          <a:p>
            <a:pPr marL="0" indent="0" algn="just">
              <a:spcBef>
                <a:spcPts val="0"/>
              </a:spcBef>
              <a:buNone/>
            </a:pPr>
            <a:r>
              <a:rPr lang="en-US" sz="1800" dirty="0">
                <a:effectLst/>
                <a:latin typeface=" Arial"/>
                <a:ea typeface="Times New Roman" panose="02020603050405020304" pitchFamily="18" charset="0"/>
                <a:cs typeface="Times New Roman" panose="02020603050405020304" pitchFamily="18" charset="0"/>
              </a:rPr>
              <a:t>The exercise design team will make the decision whether to train against an actual adversary or against a composite OPFOR.</a:t>
            </a:r>
          </a:p>
          <a:p>
            <a:endParaRPr lang="en-US" dirty="0"/>
          </a:p>
        </p:txBody>
      </p:sp>
      <p:sp>
        <p:nvSpPr>
          <p:cNvPr id="4" name="Slide Number Placeholder 3">
            <a:extLst>
              <a:ext uri="{FF2B5EF4-FFF2-40B4-BE49-F238E27FC236}">
                <a16:creationId xmlns:a16="http://schemas.microsoft.com/office/drawing/2014/main" id="{42D0599C-F011-18E3-5F60-FDBC37B3ED41}"/>
              </a:ext>
            </a:extLst>
          </p:cNvPr>
          <p:cNvSpPr>
            <a:spLocks noGrp="1"/>
          </p:cNvSpPr>
          <p:nvPr>
            <p:ph type="sldNum" sz="quarter" idx="4"/>
          </p:nvPr>
        </p:nvSpPr>
        <p:spPr/>
        <p:txBody>
          <a:bodyPr/>
          <a:lstStyle/>
          <a:p>
            <a:fld id="{4C373DC0-F413-4098-8AFC-675FCCBD90A8}" type="slidenum">
              <a:rPr lang="en-US" smtClean="0"/>
              <a:pPr/>
              <a:t>5</a:t>
            </a:fld>
            <a:endParaRPr lang="en-US" dirty="0"/>
          </a:p>
        </p:txBody>
      </p:sp>
      <p:pic>
        <p:nvPicPr>
          <p:cNvPr id="11" name="Picture 10">
            <a:extLst>
              <a:ext uri="{FF2B5EF4-FFF2-40B4-BE49-F238E27FC236}">
                <a16:creationId xmlns:a16="http://schemas.microsoft.com/office/drawing/2014/main" id="{E9A6BD4A-E1A0-D63C-736C-78AF64E66FE4}"/>
              </a:ext>
            </a:extLst>
          </p:cNvPr>
          <p:cNvPicPr>
            <a:picLocks noChangeAspect="1"/>
          </p:cNvPicPr>
          <p:nvPr/>
        </p:nvPicPr>
        <p:blipFill>
          <a:blip r:embed="rId3"/>
          <a:srcRect l="6451" r="4298"/>
          <a:stretch/>
        </p:blipFill>
        <p:spPr>
          <a:xfrm>
            <a:off x="76200" y="2743200"/>
            <a:ext cx="6324600" cy="3200400"/>
          </a:xfrm>
          <a:prstGeom prst="rect">
            <a:avLst/>
          </a:prstGeom>
          <a:ln w="28575">
            <a:solidFill>
              <a:schemeClr val="tx1"/>
            </a:solidFill>
          </a:ln>
        </p:spPr>
      </p:pic>
      <p:pic>
        <p:nvPicPr>
          <p:cNvPr id="16" name="Picture 15">
            <a:extLst>
              <a:ext uri="{FF2B5EF4-FFF2-40B4-BE49-F238E27FC236}">
                <a16:creationId xmlns:a16="http://schemas.microsoft.com/office/drawing/2014/main" id="{0754ADB6-5B13-DF49-B4DF-2C0583D5708D}"/>
              </a:ext>
            </a:extLst>
          </p:cNvPr>
          <p:cNvPicPr>
            <a:picLocks noChangeAspect="1"/>
          </p:cNvPicPr>
          <p:nvPr/>
        </p:nvPicPr>
        <p:blipFill>
          <a:blip r:embed="rId4"/>
          <a:stretch>
            <a:fillRect/>
          </a:stretch>
        </p:blipFill>
        <p:spPr>
          <a:xfrm>
            <a:off x="5224585" y="2438400"/>
            <a:ext cx="6324600" cy="2277956"/>
          </a:xfrm>
          <a:prstGeom prst="rect">
            <a:avLst/>
          </a:prstGeom>
          <a:ln w="19050">
            <a:solidFill>
              <a:schemeClr val="tx1"/>
            </a:solidFill>
          </a:ln>
        </p:spPr>
      </p:pic>
      <p:sp>
        <p:nvSpPr>
          <p:cNvPr id="17" name="Rectangle 16">
            <a:extLst>
              <a:ext uri="{FF2B5EF4-FFF2-40B4-BE49-F238E27FC236}">
                <a16:creationId xmlns:a16="http://schemas.microsoft.com/office/drawing/2014/main" id="{6A14C72C-438C-09FC-3290-879255355F15}"/>
              </a:ext>
            </a:extLst>
          </p:cNvPr>
          <p:cNvSpPr/>
          <p:nvPr/>
        </p:nvSpPr>
        <p:spPr>
          <a:xfrm>
            <a:off x="4724400" y="5334000"/>
            <a:ext cx="1524000" cy="4572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BEFE49B-C3B7-5BAC-2020-A5ED2A51C4CD}"/>
              </a:ext>
            </a:extLst>
          </p:cNvPr>
          <p:cNvSpPr txBox="1"/>
          <p:nvPr/>
        </p:nvSpPr>
        <p:spPr>
          <a:xfrm>
            <a:off x="6578600" y="4864030"/>
            <a:ext cx="5257800" cy="155427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n-US" sz="1200" b="1" i="0" dirty="0">
                <a:effectLst/>
              </a:rPr>
              <a:t>Each DATE country has a unique Administrative Force Structure that is organized as an “in garrison” force and is not task organized to conduct operations. Force Structures can be used off the shelf; however, to optimize training objectives, it is recommended that scenario developers specifically task-organize the Order of Battle by considering all </a:t>
            </a:r>
            <a:r>
              <a:rPr lang="en-US" sz="1200" b="1" dirty="0"/>
              <a:t>r</a:t>
            </a:r>
            <a:r>
              <a:rPr lang="en-US" sz="1200" b="1" i="0" dirty="0">
                <a:effectLst/>
              </a:rPr>
              <a:t>elevant factors.</a:t>
            </a:r>
          </a:p>
          <a:p>
            <a:pPr algn="just"/>
            <a:endParaRPr lang="en-US" sz="1100" b="1" dirty="0">
              <a:hlinkClick r:id="rId5"/>
            </a:endParaRPr>
          </a:p>
          <a:p>
            <a:pPr algn="just"/>
            <a:r>
              <a:rPr lang="en-US" sz="1200" b="1" dirty="0">
                <a:hlinkClick r:id="rId5"/>
              </a:rPr>
              <a:t>https://oe.tradoc.army.mil/date-decisive-action-training-environment/</a:t>
            </a:r>
            <a:endParaRPr lang="en-US" sz="1200" b="1" dirty="0"/>
          </a:p>
        </p:txBody>
      </p:sp>
    </p:spTree>
    <p:extLst>
      <p:ext uri="{BB962C8B-B14F-4D97-AF65-F5344CB8AC3E}">
        <p14:creationId xmlns:p14="http://schemas.microsoft.com/office/powerpoint/2010/main" val="182430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289F-3320-EBD8-D638-9BE1CEDEAE31}"/>
              </a:ext>
            </a:extLst>
          </p:cNvPr>
          <p:cNvSpPr>
            <a:spLocks noGrp="1"/>
          </p:cNvSpPr>
          <p:nvPr>
            <p:ph type="title"/>
          </p:nvPr>
        </p:nvSpPr>
        <p:spPr/>
        <p:txBody>
          <a:bodyPr/>
          <a:lstStyle/>
          <a:p>
            <a:r>
              <a:rPr lang="en-US" dirty="0"/>
              <a:t>Step 3: Select OPFOR Countertasks</a:t>
            </a:r>
          </a:p>
        </p:txBody>
      </p:sp>
      <p:sp>
        <p:nvSpPr>
          <p:cNvPr id="3" name="Content Placeholder 2">
            <a:extLst>
              <a:ext uri="{FF2B5EF4-FFF2-40B4-BE49-F238E27FC236}">
                <a16:creationId xmlns:a16="http://schemas.microsoft.com/office/drawing/2014/main" id="{5CBCAC2F-E96A-6566-50B1-857AE3048F4B}"/>
              </a:ext>
            </a:extLst>
          </p:cNvPr>
          <p:cNvSpPr>
            <a:spLocks noGrp="1"/>
          </p:cNvSpPr>
          <p:nvPr>
            <p:ph idx="1"/>
          </p:nvPr>
        </p:nvSpPr>
        <p:spPr>
          <a:xfrm>
            <a:off x="609600" y="1066800"/>
            <a:ext cx="10972800" cy="1143000"/>
          </a:xfrm>
        </p:spPr>
        <p:txBody>
          <a:bodyPr>
            <a:normAutofit/>
          </a:bodyPr>
          <a:lstStyle/>
          <a:p>
            <a:pPr marL="0" indent="0" algn="just">
              <a:buNone/>
            </a:pPr>
            <a:r>
              <a:rPr lang="en-US" sz="2000" dirty="0">
                <a:effectLst/>
                <a:latin typeface=" Arial"/>
                <a:ea typeface="Times New Roman" panose="02020603050405020304" pitchFamily="18" charset="0"/>
              </a:rPr>
              <a:t>After a threat OB has been selected, task organized, and equipped the exercise planner and the training unit has identified its tasks, the scenario developer can select the OPFOR tactical tasks and missions. </a:t>
            </a:r>
            <a:endParaRPr lang="en-US" sz="2000" dirty="0">
              <a:latin typeface=" Arial"/>
            </a:endParaRPr>
          </a:p>
        </p:txBody>
      </p:sp>
      <p:sp>
        <p:nvSpPr>
          <p:cNvPr id="4" name="Slide Number Placeholder 3">
            <a:extLst>
              <a:ext uri="{FF2B5EF4-FFF2-40B4-BE49-F238E27FC236}">
                <a16:creationId xmlns:a16="http://schemas.microsoft.com/office/drawing/2014/main" id="{CFF5D26C-07FA-95E2-923A-A1EF5F6C5F4A}"/>
              </a:ext>
            </a:extLst>
          </p:cNvPr>
          <p:cNvSpPr>
            <a:spLocks noGrp="1"/>
          </p:cNvSpPr>
          <p:nvPr>
            <p:ph type="sldNum" sz="quarter" idx="4"/>
          </p:nvPr>
        </p:nvSpPr>
        <p:spPr/>
        <p:txBody>
          <a:bodyPr/>
          <a:lstStyle/>
          <a:p>
            <a:fld id="{4C373DC0-F413-4098-8AFC-675FCCBD90A8}" type="slidenum">
              <a:rPr lang="en-US" smtClean="0"/>
              <a:pPr/>
              <a:t>6</a:t>
            </a:fld>
            <a:endParaRPr lang="en-US" dirty="0"/>
          </a:p>
        </p:txBody>
      </p:sp>
      <p:sp>
        <p:nvSpPr>
          <p:cNvPr id="5" name="TextBox 4">
            <a:extLst>
              <a:ext uri="{FF2B5EF4-FFF2-40B4-BE49-F238E27FC236}">
                <a16:creationId xmlns:a16="http://schemas.microsoft.com/office/drawing/2014/main" id="{A7D3B501-E58B-9DCB-F6D6-0D4B8944F80C}"/>
              </a:ext>
            </a:extLst>
          </p:cNvPr>
          <p:cNvSpPr txBox="1"/>
          <p:nvPr/>
        </p:nvSpPr>
        <p:spPr>
          <a:xfrm>
            <a:off x="609599" y="2388931"/>
            <a:ext cx="10972800" cy="1497269"/>
          </a:xfrm>
          <a:prstGeom prst="rect">
            <a:avLst/>
          </a:prstGeom>
          <a:solidFill>
            <a:schemeClr val="accent1">
              <a:lumMod val="20000"/>
              <a:lumOff val="80000"/>
            </a:schemeClr>
          </a:solidFill>
          <a:ln>
            <a:solidFill>
              <a:schemeClr val="tx1"/>
            </a:solidFill>
          </a:ln>
        </p:spPr>
        <p:txBody>
          <a:bodyPr wrap="square" rtlCol="0">
            <a:spAutoFit/>
          </a:bodyPr>
          <a:lstStyle/>
          <a:p>
            <a:pPr marL="0" marR="0" algn="just">
              <a:lnSpc>
                <a:spcPct val="110000"/>
              </a:lnSpc>
              <a:spcAft>
                <a:spcPts val="600"/>
              </a:spcAft>
            </a:pPr>
            <a:r>
              <a:rPr lang="en-US" sz="2000" dirty="0">
                <a:effectLst/>
                <a:ea typeface="Times New Roman" panose="02020603050405020304" pitchFamily="18" charset="0"/>
                <a:cs typeface="Times New Roman" panose="02020603050405020304" pitchFamily="18" charset="0"/>
              </a:rPr>
              <a:t>The exercise planner/scenario developer should select OPFOR countertasks that – </a:t>
            </a:r>
          </a:p>
          <a:p>
            <a:pPr marL="342900" marR="0" lvl="0" indent="-342900" algn="just">
              <a:lnSpc>
                <a:spcPct val="110000"/>
              </a:lnSpc>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oppose the training unit’s training objectives IAW approved OPFOR tactical tasks.</a:t>
            </a:r>
          </a:p>
          <a:p>
            <a:pPr marL="342900" marR="0" lvl="0" indent="-342900" algn="just">
              <a:lnSpc>
                <a:spcPct val="110000"/>
              </a:lnSpc>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are reflected in the ATP 7-100 and TC 7-100 series of manuals.</a:t>
            </a:r>
          </a:p>
          <a:p>
            <a:pPr marL="342900" marR="0" lvl="0" indent="-342900" algn="just">
              <a:lnSpc>
                <a:spcPct val="110000"/>
              </a:lnSpc>
              <a:spcAft>
                <a:spcPts val="60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are appropriate to the OE selected for the exercise.</a:t>
            </a:r>
            <a:endParaRPr lang="en-US" sz="2000" dirty="0"/>
          </a:p>
        </p:txBody>
      </p:sp>
      <p:sp>
        <p:nvSpPr>
          <p:cNvPr id="6" name="TextBox 5">
            <a:extLst>
              <a:ext uri="{FF2B5EF4-FFF2-40B4-BE49-F238E27FC236}">
                <a16:creationId xmlns:a16="http://schemas.microsoft.com/office/drawing/2014/main" id="{3AF3B3DB-A2F7-683A-AF1F-5C8787603520}"/>
              </a:ext>
            </a:extLst>
          </p:cNvPr>
          <p:cNvSpPr txBox="1"/>
          <p:nvPr/>
        </p:nvSpPr>
        <p:spPr>
          <a:xfrm>
            <a:off x="609599" y="4267200"/>
            <a:ext cx="10972799" cy="1323439"/>
          </a:xfrm>
          <a:prstGeom prst="rect">
            <a:avLst/>
          </a:prstGeom>
          <a:noFill/>
        </p:spPr>
        <p:txBody>
          <a:bodyPr wrap="square" rtlCol="0">
            <a:spAutoFit/>
          </a:bodyPr>
          <a:lstStyle/>
          <a:p>
            <a:r>
              <a:rPr lang="en-US" sz="2000" dirty="0"/>
              <a:t>Training Publications can be found at </a:t>
            </a:r>
            <a:r>
              <a:rPr lang="en-US" sz="2000" dirty="0">
                <a:hlinkClick r:id="rId2"/>
              </a:rPr>
              <a:t>https://odin.tradoc.army.mil/TC</a:t>
            </a:r>
            <a:endParaRPr lang="en-US" sz="2000" dirty="0"/>
          </a:p>
          <a:p>
            <a:r>
              <a:rPr lang="en-US" sz="2000" b="1" dirty="0"/>
              <a:t>OPFOR Tactical Task List can be found in</a:t>
            </a:r>
            <a:r>
              <a:rPr lang="en-US" sz="2000" dirty="0"/>
              <a:t>:</a:t>
            </a:r>
          </a:p>
          <a:p>
            <a:pPr marL="285750" indent="-285750">
              <a:buFont typeface="Arial" panose="020B0604020202020204" pitchFamily="34" charset="0"/>
              <a:buChar char="•"/>
            </a:pPr>
            <a:r>
              <a:rPr lang="en-US" sz="2000" dirty="0"/>
              <a:t>TC 7-101, Appendix B</a:t>
            </a:r>
          </a:p>
          <a:p>
            <a:pPr marL="285750" indent="-285750">
              <a:buFont typeface="Arial" panose="020B0604020202020204" pitchFamily="34" charset="0"/>
              <a:buChar char="•"/>
            </a:pPr>
            <a:r>
              <a:rPr lang="en-US" sz="2000" dirty="0"/>
              <a:t>TC 7-102, Appendix C</a:t>
            </a:r>
          </a:p>
        </p:txBody>
      </p:sp>
    </p:spTree>
    <p:extLst>
      <p:ext uri="{BB962C8B-B14F-4D97-AF65-F5344CB8AC3E}">
        <p14:creationId xmlns:p14="http://schemas.microsoft.com/office/powerpoint/2010/main" val="39375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C74F-202C-8FA0-CAF0-BCF4AF433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0B5D2-73FC-8B0F-36B6-7CCDADD5ACD8}"/>
              </a:ext>
            </a:extLst>
          </p:cNvPr>
          <p:cNvSpPr>
            <a:spLocks noGrp="1"/>
          </p:cNvSpPr>
          <p:nvPr>
            <p:ph type="title"/>
          </p:nvPr>
        </p:nvSpPr>
        <p:spPr/>
        <p:txBody>
          <a:bodyPr/>
          <a:lstStyle/>
          <a:p>
            <a:r>
              <a:rPr lang="en-US" dirty="0"/>
              <a:t>Step 4: Develop the Road to War</a:t>
            </a:r>
          </a:p>
        </p:txBody>
      </p:sp>
      <p:sp>
        <p:nvSpPr>
          <p:cNvPr id="3" name="Content Placeholder 2">
            <a:extLst>
              <a:ext uri="{FF2B5EF4-FFF2-40B4-BE49-F238E27FC236}">
                <a16:creationId xmlns:a16="http://schemas.microsoft.com/office/drawing/2014/main" id="{DFBE95E2-14DE-3238-2F74-0559C7873BA4}"/>
              </a:ext>
            </a:extLst>
          </p:cNvPr>
          <p:cNvSpPr>
            <a:spLocks noGrp="1"/>
          </p:cNvSpPr>
          <p:nvPr>
            <p:ph idx="1"/>
          </p:nvPr>
        </p:nvSpPr>
        <p:spPr>
          <a:xfrm>
            <a:off x="609600" y="1066800"/>
            <a:ext cx="10972800" cy="2209800"/>
          </a:xfrm>
        </p:spPr>
        <p:txBody>
          <a:bodyPr>
            <a:normAutofit/>
          </a:bodyPr>
          <a:lstStyle/>
          <a:p>
            <a:pPr marL="0" marR="0" indent="0" algn="just">
              <a:lnSpc>
                <a:spcPct val="110000"/>
              </a:lnSpc>
              <a:spcAft>
                <a:spcPts val="600"/>
              </a:spcAft>
              <a:buNone/>
            </a:pPr>
            <a:r>
              <a:rPr lang="en-US" sz="1800" dirty="0">
                <a:effectLst/>
                <a:latin typeface="+mn-lt"/>
                <a:ea typeface="Times New Roman" panose="02020603050405020304" pitchFamily="18" charset="0"/>
                <a:cs typeface="Times New Roman" panose="02020603050405020304" pitchFamily="18" charset="0"/>
              </a:rPr>
              <a:t>To develop effective training, the OE (that was developed in Step 1) is altered using an exercise road-to-war (RTW). The RTW is a sequence of events designed to describe the DIME-FIL strategic and/or PMESII-PT operational variables on the conflict continuum. It represents a comprehensive strategic and operational synthesis of terrain, threat, weather, civil considerations, and a timeline of events and actions leading to the start of an exercise (STARTEX). </a:t>
            </a:r>
            <a:r>
              <a:rPr lang="en-US" sz="1800" b="1" dirty="0">
                <a:effectLst/>
                <a:latin typeface="+mn-lt"/>
                <a:ea typeface="Times New Roman" panose="02020603050405020304" pitchFamily="18" charset="0"/>
                <a:cs typeface="Times New Roman" panose="02020603050405020304" pitchFamily="18" charset="0"/>
              </a:rPr>
              <a:t>The RTW can and should incorporate real world events to add realism and blend the scenario into historic events. </a:t>
            </a:r>
            <a:r>
              <a:rPr lang="en-US" sz="1800" dirty="0">
                <a:effectLst/>
                <a:latin typeface="+mn-lt"/>
                <a:ea typeface="Times New Roman" panose="02020603050405020304" pitchFamily="18" charset="0"/>
                <a:cs typeface="Times New Roman" panose="02020603050405020304" pitchFamily="18" charset="0"/>
              </a:rPr>
              <a:t>Of note, many combatant commands demand “ripping” the exercise scenario from the news. </a:t>
            </a:r>
          </a:p>
        </p:txBody>
      </p:sp>
      <p:sp>
        <p:nvSpPr>
          <p:cNvPr id="4" name="Slide Number Placeholder 3">
            <a:extLst>
              <a:ext uri="{FF2B5EF4-FFF2-40B4-BE49-F238E27FC236}">
                <a16:creationId xmlns:a16="http://schemas.microsoft.com/office/drawing/2014/main" id="{1E123C9A-E1E4-060D-46BA-2B08768B7B53}"/>
              </a:ext>
            </a:extLst>
          </p:cNvPr>
          <p:cNvSpPr>
            <a:spLocks noGrp="1"/>
          </p:cNvSpPr>
          <p:nvPr>
            <p:ph type="sldNum" sz="quarter" idx="4"/>
          </p:nvPr>
        </p:nvSpPr>
        <p:spPr/>
        <p:txBody>
          <a:bodyPr/>
          <a:lstStyle/>
          <a:p>
            <a:fld id="{4C373DC0-F413-4098-8AFC-675FCCBD90A8}" type="slidenum">
              <a:rPr lang="en-US" smtClean="0"/>
              <a:pPr/>
              <a:t>7</a:t>
            </a:fld>
            <a:endParaRPr lang="en-US" dirty="0"/>
          </a:p>
        </p:txBody>
      </p:sp>
      <p:pic>
        <p:nvPicPr>
          <p:cNvPr id="7" name="Picture 6">
            <a:extLst>
              <a:ext uri="{FF2B5EF4-FFF2-40B4-BE49-F238E27FC236}">
                <a16:creationId xmlns:a16="http://schemas.microsoft.com/office/drawing/2014/main" id="{254846D2-4B71-9D99-6935-C38DBE091AF1}"/>
              </a:ext>
            </a:extLst>
          </p:cNvPr>
          <p:cNvPicPr>
            <a:picLocks noChangeAspect="1"/>
          </p:cNvPicPr>
          <p:nvPr/>
        </p:nvPicPr>
        <p:blipFill>
          <a:blip r:embed="rId2"/>
          <a:stretch>
            <a:fillRect/>
          </a:stretch>
        </p:blipFill>
        <p:spPr>
          <a:xfrm>
            <a:off x="2609332" y="3254927"/>
            <a:ext cx="6770135" cy="3232434"/>
          </a:xfrm>
          <a:prstGeom prst="rect">
            <a:avLst/>
          </a:prstGeom>
          <a:ln>
            <a:solidFill>
              <a:schemeClr val="tx1"/>
            </a:solidFill>
          </a:ln>
        </p:spPr>
      </p:pic>
    </p:spTree>
    <p:extLst>
      <p:ext uri="{BB962C8B-B14F-4D97-AF65-F5344CB8AC3E}">
        <p14:creationId xmlns:p14="http://schemas.microsoft.com/office/powerpoint/2010/main" val="341203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A7E2-CCF8-A058-9D23-E43ACA502008}"/>
              </a:ext>
            </a:extLst>
          </p:cNvPr>
          <p:cNvSpPr>
            <a:spLocks noGrp="1"/>
          </p:cNvSpPr>
          <p:nvPr>
            <p:ph type="title"/>
          </p:nvPr>
        </p:nvSpPr>
        <p:spPr/>
        <p:txBody>
          <a:bodyPr/>
          <a:lstStyle/>
          <a:p>
            <a:r>
              <a:rPr lang="en-US" dirty="0"/>
              <a:t>Step 5: Develop a MSEL</a:t>
            </a:r>
          </a:p>
        </p:txBody>
      </p:sp>
      <p:sp>
        <p:nvSpPr>
          <p:cNvPr id="3" name="Content Placeholder 2">
            <a:extLst>
              <a:ext uri="{FF2B5EF4-FFF2-40B4-BE49-F238E27FC236}">
                <a16:creationId xmlns:a16="http://schemas.microsoft.com/office/drawing/2014/main" id="{1B1567B7-5209-B7E3-35D3-9EC2CB5578C0}"/>
              </a:ext>
            </a:extLst>
          </p:cNvPr>
          <p:cNvSpPr>
            <a:spLocks noGrp="1"/>
          </p:cNvSpPr>
          <p:nvPr>
            <p:ph idx="1"/>
          </p:nvPr>
        </p:nvSpPr>
        <p:spPr>
          <a:xfrm>
            <a:off x="609600" y="1066800"/>
            <a:ext cx="10972800" cy="1600200"/>
          </a:xfrm>
        </p:spPr>
        <p:txBody>
          <a:bodyPr/>
          <a:lstStyle/>
          <a:p>
            <a:pPr marL="0" indent="0" algn="just">
              <a:buNone/>
            </a:pPr>
            <a:r>
              <a:rPr lang="en-US" sz="1800" dirty="0">
                <a:effectLst/>
                <a:latin typeface="+mn-lt"/>
                <a:ea typeface="Times New Roman" panose="02020603050405020304" pitchFamily="18" charset="0"/>
                <a:cs typeface="Times New Roman" panose="02020603050405020304" pitchFamily="18" charset="0"/>
              </a:rPr>
              <a:t>The Master Scenario Event List (MSEL) is the main tool produced by the exercise planners and scenario developers, maintained by the exercise control (EXCON) group, and structured on the main events that support the achievement of the exercise and training objectives. Each main event will have one or more incidents that are presented to audiences by means of injects. The MSEL is developed from the approved unit training objectives and focuses on developing themes appropriate to the exercise.</a:t>
            </a:r>
          </a:p>
          <a:p>
            <a:endParaRPr lang="en-US" dirty="0"/>
          </a:p>
        </p:txBody>
      </p:sp>
      <p:sp>
        <p:nvSpPr>
          <p:cNvPr id="4" name="Slide Number Placeholder 3">
            <a:extLst>
              <a:ext uri="{FF2B5EF4-FFF2-40B4-BE49-F238E27FC236}">
                <a16:creationId xmlns:a16="http://schemas.microsoft.com/office/drawing/2014/main" id="{56B89CE0-0BF3-F30B-24DF-68E57D6E2E71}"/>
              </a:ext>
            </a:extLst>
          </p:cNvPr>
          <p:cNvSpPr>
            <a:spLocks noGrp="1"/>
          </p:cNvSpPr>
          <p:nvPr>
            <p:ph type="sldNum" sz="quarter" idx="4"/>
          </p:nvPr>
        </p:nvSpPr>
        <p:spPr/>
        <p:txBody>
          <a:bodyPr/>
          <a:lstStyle/>
          <a:p>
            <a:fld id="{4C373DC0-F413-4098-8AFC-675FCCBD90A8}" type="slidenum">
              <a:rPr lang="en-US" smtClean="0"/>
              <a:pPr/>
              <a:t>8</a:t>
            </a:fld>
            <a:endParaRPr lang="en-US" dirty="0"/>
          </a:p>
        </p:txBody>
      </p:sp>
      <p:sp>
        <p:nvSpPr>
          <p:cNvPr id="6" name="TextBox 5">
            <a:extLst>
              <a:ext uri="{FF2B5EF4-FFF2-40B4-BE49-F238E27FC236}">
                <a16:creationId xmlns:a16="http://schemas.microsoft.com/office/drawing/2014/main" id="{8A2419DC-3AC7-AC83-BF92-A735298762BE}"/>
              </a:ext>
            </a:extLst>
          </p:cNvPr>
          <p:cNvSpPr txBox="1"/>
          <p:nvPr/>
        </p:nvSpPr>
        <p:spPr>
          <a:xfrm>
            <a:off x="228600" y="2667000"/>
            <a:ext cx="11734800" cy="92333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effectLst/>
                <a:ea typeface="Times New Roman" panose="02020603050405020304" pitchFamily="18" charset="0"/>
              </a:rPr>
              <a:t>The MSEL should include actions or events in all five domains and three dimensions, the information environment, electromagnetic spectrum, and across the range of Army, Joint, Multinational Partner, and OPFOR operations. </a:t>
            </a:r>
            <a:r>
              <a:rPr lang="en-US" b="1" dirty="0">
                <a:ea typeface="Times New Roman" panose="02020603050405020304" pitchFamily="18" charset="0"/>
              </a:rPr>
              <a:t>MSEL development may occur several times during exercise design and scenario development.</a:t>
            </a:r>
            <a:endParaRPr lang="en-US" b="1" dirty="0"/>
          </a:p>
        </p:txBody>
      </p:sp>
      <p:sp>
        <p:nvSpPr>
          <p:cNvPr id="7" name="TextBox 6">
            <a:extLst>
              <a:ext uri="{FF2B5EF4-FFF2-40B4-BE49-F238E27FC236}">
                <a16:creationId xmlns:a16="http://schemas.microsoft.com/office/drawing/2014/main" id="{D8275F5B-6473-8544-412C-F2FF01D85384}"/>
              </a:ext>
            </a:extLst>
          </p:cNvPr>
          <p:cNvSpPr txBox="1"/>
          <p:nvPr/>
        </p:nvSpPr>
        <p:spPr>
          <a:xfrm>
            <a:off x="118389" y="3886200"/>
            <a:ext cx="5410199" cy="2215991"/>
          </a:xfrm>
          <a:prstGeom prst="rect">
            <a:avLst/>
          </a:prstGeom>
          <a:solidFill>
            <a:schemeClr val="bg1">
              <a:lumMod val="85000"/>
            </a:schemeClr>
          </a:solidFill>
          <a:ln>
            <a:solidFill>
              <a:schemeClr val="tx1"/>
            </a:solidFill>
          </a:ln>
        </p:spPr>
        <p:txBody>
          <a:bodyPr wrap="square" rtlCol="0">
            <a:spAutoFit/>
          </a:bodyPr>
          <a:lstStyle/>
          <a:p>
            <a:pPr algn="just"/>
            <a:r>
              <a:rPr lang="en-US" sz="1400" b="0" i="0" dirty="0">
                <a:effectLst/>
              </a:rPr>
              <a:t>The U.S Army Training and Doctrine Command G-2 has developed the DATE Events List that provides a small sample of possible events that can be applied to any DATE-based scenario. These events characterize a broad range of threats and challenges in any operational environment. Instructional Designers and Scenario Developers can use this list as a starting point for Master Scenario Events List (MSEL) development and modify them to suit their individual scenario and training objectives.</a:t>
            </a:r>
          </a:p>
          <a:p>
            <a:pPr algn="just"/>
            <a:endParaRPr lang="en-US" sz="1400" dirty="0"/>
          </a:p>
          <a:p>
            <a:pPr algn="just"/>
            <a:r>
              <a:rPr lang="en-US" sz="1200" dirty="0">
                <a:hlinkClick r:id="rId2"/>
              </a:rPr>
              <a:t>https://oe.tradoc.army.mil/2025/02/11/tradoc-g2-develops-date-events-list/</a:t>
            </a:r>
            <a:endParaRPr lang="en-US" sz="1200" dirty="0"/>
          </a:p>
        </p:txBody>
      </p:sp>
      <p:pic>
        <p:nvPicPr>
          <p:cNvPr id="9" name="Picture 8">
            <a:extLst>
              <a:ext uri="{FF2B5EF4-FFF2-40B4-BE49-F238E27FC236}">
                <a16:creationId xmlns:a16="http://schemas.microsoft.com/office/drawing/2014/main" id="{EAD34088-224D-9815-F380-46ACD6C737FE}"/>
              </a:ext>
            </a:extLst>
          </p:cNvPr>
          <p:cNvPicPr>
            <a:picLocks noChangeAspect="1"/>
          </p:cNvPicPr>
          <p:nvPr/>
        </p:nvPicPr>
        <p:blipFill>
          <a:blip r:embed="rId3"/>
          <a:stretch>
            <a:fillRect/>
          </a:stretch>
        </p:blipFill>
        <p:spPr>
          <a:xfrm>
            <a:off x="5679374" y="3726024"/>
            <a:ext cx="6423545" cy="2979576"/>
          </a:xfrm>
          <a:prstGeom prst="rect">
            <a:avLst/>
          </a:prstGeom>
        </p:spPr>
      </p:pic>
    </p:spTree>
    <p:extLst>
      <p:ext uri="{BB962C8B-B14F-4D97-AF65-F5344CB8AC3E}">
        <p14:creationId xmlns:p14="http://schemas.microsoft.com/office/powerpoint/2010/main" val="295576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D59-508F-06CE-3BEB-BDC637F178FA}"/>
              </a:ext>
            </a:extLst>
          </p:cNvPr>
          <p:cNvSpPr>
            <a:spLocks noGrp="1"/>
          </p:cNvSpPr>
          <p:nvPr>
            <p:ph type="title"/>
          </p:nvPr>
        </p:nvSpPr>
        <p:spPr/>
        <p:txBody>
          <a:bodyPr/>
          <a:lstStyle/>
          <a:p>
            <a:r>
              <a:rPr lang="en-US" dirty="0"/>
              <a:t>Step 6: Develop IE Messaging</a:t>
            </a:r>
          </a:p>
        </p:txBody>
      </p:sp>
      <p:sp>
        <p:nvSpPr>
          <p:cNvPr id="3" name="Content Placeholder 2">
            <a:extLst>
              <a:ext uri="{FF2B5EF4-FFF2-40B4-BE49-F238E27FC236}">
                <a16:creationId xmlns:a16="http://schemas.microsoft.com/office/drawing/2014/main" id="{35E92D59-897F-FBBA-9418-8585D9105CF9}"/>
              </a:ext>
            </a:extLst>
          </p:cNvPr>
          <p:cNvSpPr>
            <a:spLocks noGrp="1"/>
          </p:cNvSpPr>
          <p:nvPr>
            <p:ph idx="1"/>
          </p:nvPr>
        </p:nvSpPr>
        <p:spPr>
          <a:xfrm>
            <a:off x="609600" y="1066800"/>
            <a:ext cx="10972800" cy="1219200"/>
          </a:xfrm>
        </p:spPr>
        <p:txBody>
          <a:bodyPr/>
          <a:lstStyle/>
          <a:p>
            <a:pPr marL="0" indent="0" algn="just">
              <a:buNone/>
            </a:pPr>
            <a:r>
              <a:rPr lang="en-US" sz="1800" dirty="0">
                <a:latin typeface="+mj-lt"/>
                <a:ea typeface="Times New Roman" panose="02020603050405020304" pitchFamily="18" charset="0"/>
                <a:cs typeface="Times New Roman" panose="02020603050405020304" pitchFamily="18" charset="0"/>
              </a:rPr>
              <a:t>T</a:t>
            </a:r>
            <a:r>
              <a:rPr lang="en-US" sz="1800" dirty="0">
                <a:effectLst/>
                <a:latin typeface="+mj-lt"/>
                <a:ea typeface="Times New Roman" panose="02020603050405020304" pitchFamily="18" charset="0"/>
                <a:cs typeface="Times New Roman" panose="02020603050405020304" pitchFamily="18" charset="0"/>
              </a:rPr>
              <a:t>he </a:t>
            </a:r>
            <a:r>
              <a:rPr lang="en-US" sz="1800" i="1" dirty="0">
                <a:effectLst/>
                <a:latin typeface="+mj-lt"/>
                <a:ea typeface="Times New Roman" panose="02020603050405020304" pitchFamily="18" charset="0"/>
                <a:cs typeface="Times New Roman" panose="02020603050405020304" pitchFamily="18" charset="0"/>
              </a:rPr>
              <a:t>information environment</a:t>
            </a:r>
            <a:r>
              <a:rPr lang="en-US" sz="1800" dirty="0">
                <a:effectLst/>
                <a:latin typeface="+mj-lt"/>
                <a:ea typeface="Times New Roman" panose="02020603050405020304" pitchFamily="18" charset="0"/>
                <a:cs typeface="Times New Roman" panose="02020603050405020304" pitchFamily="18" charset="0"/>
              </a:rPr>
              <a:t> is the aggregate of social, cultural, linguistic, psychological, technical, and physical factors that affect how humans and automated systems derive meaning from, use, act upon, and are impacted information, including individuals, organizations, and systems that collect, process, disseminate, or use information (JP 3-04).</a:t>
            </a:r>
          </a:p>
          <a:p>
            <a:pPr marL="0" indent="0">
              <a:buNone/>
            </a:pPr>
            <a:endParaRPr lang="en-US" dirty="0"/>
          </a:p>
        </p:txBody>
      </p:sp>
      <p:sp>
        <p:nvSpPr>
          <p:cNvPr id="4" name="Slide Number Placeholder 3">
            <a:extLst>
              <a:ext uri="{FF2B5EF4-FFF2-40B4-BE49-F238E27FC236}">
                <a16:creationId xmlns:a16="http://schemas.microsoft.com/office/drawing/2014/main" id="{82013A00-8E60-6EF5-84AB-3D917F4588C3}"/>
              </a:ext>
            </a:extLst>
          </p:cNvPr>
          <p:cNvSpPr>
            <a:spLocks noGrp="1"/>
          </p:cNvSpPr>
          <p:nvPr>
            <p:ph type="sldNum" sz="quarter" idx="4"/>
          </p:nvPr>
        </p:nvSpPr>
        <p:spPr/>
        <p:txBody>
          <a:bodyPr/>
          <a:lstStyle/>
          <a:p>
            <a:fld id="{4C373DC0-F413-4098-8AFC-675FCCBD90A8}" type="slidenum">
              <a:rPr lang="en-US" smtClean="0"/>
              <a:pPr/>
              <a:t>9</a:t>
            </a:fld>
            <a:endParaRPr lang="en-US" dirty="0"/>
          </a:p>
        </p:txBody>
      </p:sp>
      <p:sp>
        <p:nvSpPr>
          <p:cNvPr id="5" name="TextBox 4">
            <a:extLst>
              <a:ext uri="{FF2B5EF4-FFF2-40B4-BE49-F238E27FC236}">
                <a16:creationId xmlns:a16="http://schemas.microsoft.com/office/drawing/2014/main" id="{C481218D-64C5-B3DF-CFCA-436690DEB0B5}"/>
              </a:ext>
            </a:extLst>
          </p:cNvPr>
          <p:cNvSpPr txBox="1"/>
          <p:nvPr/>
        </p:nvSpPr>
        <p:spPr>
          <a:xfrm>
            <a:off x="609600" y="2362200"/>
            <a:ext cx="10972800" cy="1154675"/>
          </a:xfrm>
          <a:prstGeom prst="rect">
            <a:avLst/>
          </a:prstGeom>
          <a:solidFill>
            <a:schemeClr val="bg1">
              <a:lumMod val="85000"/>
            </a:schemeClr>
          </a:solidFill>
          <a:ln>
            <a:solidFill>
              <a:schemeClr val="tx1"/>
            </a:solidFill>
          </a:ln>
        </p:spPr>
        <p:txBody>
          <a:bodyPr wrap="square" rtlCol="0">
            <a:spAutoFit/>
          </a:bodyPr>
          <a:lstStyle/>
          <a:p>
            <a:pPr marL="0" marR="0" algn="just">
              <a:lnSpc>
                <a:spcPct val="110000"/>
              </a:lnSpc>
              <a:spcAft>
                <a:spcPts val="600"/>
              </a:spcAft>
            </a:pPr>
            <a:r>
              <a:rPr lang="en-US" sz="1600" b="1" dirty="0">
                <a:effectLst/>
                <a:ea typeface="Times New Roman" panose="02020603050405020304" pitchFamily="18" charset="0"/>
                <a:cs typeface="Times New Roman" panose="02020603050405020304" pitchFamily="18" charset="0"/>
              </a:rPr>
              <a:t>The information environment, for example, is used during an exercise to shape the OE by using friendly, neutral, and threat information warfare; controlling narratives, messages, and themes; and attacking telecommunications systems and infrastructure. (Refer to ADP 3-13 for a detailed discussion of information within an operational environment).</a:t>
            </a:r>
          </a:p>
        </p:txBody>
      </p:sp>
      <p:sp>
        <p:nvSpPr>
          <p:cNvPr id="7" name="TextBox 6">
            <a:extLst>
              <a:ext uri="{FF2B5EF4-FFF2-40B4-BE49-F238E27FC236}">
                <a16:creationId xmlns:a16="http://schemas.microsoft.com/office/drawing/2014/main" id="{3C138363-F294-A0CD-1981-275391474263}"/>
              </a:ext>
            </a:extLst>
          </p:cNvPr>
          <p:cNvSpPr txBox="1"/>
          <p:nvPr/>
        </p:nvSpPr>
        <p:spPr>
          <a:xfrm>
            <a:off x="609600" y="3646894"/>
            <a:ext cx="10972799" cy="1815882"/>
          </a:xfrm>
          <a:prstGeom prst="rect">
            <a:avLst/>
          </a:prstGeom>
          <a:noFill/>
        </p:spPr>
        <p:txBody>
          <a:bodyPr wrap="square" rtlCol="0">
            <a:spAutoFit/>
          </a:bodyPr>
          <a:lstStyle/>
          <a:p>
            <a:pPr algn="just"/>
            <a:r>
              <a:rPr lang="en-US" sz="1600" dirty="0">
                <a:effectLst/>
                <a:ea typeface="Times New Roman" panose="02020603050405020304" pitchFamily="18" charset="0"/>
                <a:cs typeface="Times New Roman" panose="02020603050405020304" pitchFamily="18" charset="0"/>
              </a:rPr>
              <a:t>The development of the information considerations can be achieved using the </a:t>
            </a:r>
            <a:r>
              <a:rPr lang="en-US" sz="1600" b="1" dirty="0">
                <a:effectLst/>
                <a:ea typeface="Times New Roman" panose="02020603050405020304" pitchFamily="18" charset="0"/>
                <a:cs typeface="Times New Roman" panose="02020603050405020304" pitchFamily="18" charset="0"/>
              </a:rPr>
              <a:t>Information Operations Network (ION) </a:t>
            </a:r>
            <a:r>
              <a:rPr lang="en-US" sz="1600" dirty="0">
                <a:effectLst/>
                <a:ea typeface="Times New Roman" panose="02020603050405020304" pitchFamily="18" charset="0"/>
                <a:cs typeface="Times New Roman" panose="02020603050405020304" pitchFamily="18" charset="0"/>
              </a:rPr>
              <a:t>ION is intended to provide an immersive information environment which emulates social media and digital domains. ION content is housed on closed intranets and is unique to each exercise and accessed via the web to allow the training audience access to the social media environment specific to their scenario during the exercise.</a:t>
            </a:r>
          </a:p>
          <a:p>
            <a:pPr algn="just"/>
            <a:endParaRPr lang="en-US" sz="1600" dirty="0">
              <a:ea typeface="Times New Roman" panose="02020603050405020304" pitchFamily="18" charset="0"/>
              <a:cs typeface="Times New Roman" panose="02020603050405020304" pitchFamily="18" charset="0"/>
            </a:endParaRPr>
          </a:p>
          <a:p>
            <a:pPr algn="just"/>
            <a:r>
              <a:rPr lang="en-US" sz="1600" dirty="0">
                <a:effectLst/>
                <a:ea typeface="Times New Roman" panose="02020603050405020304" pitchFamily="18" charset="0"/>
                <a:cs typeface="Times New Roman" panose="02020603050405020304" pitchFamily="18" charset="0"/>
                <a:hlinkClick r:id="rId2"/>
              </a:rPr>
              <a:t>https://oe.tradoc.army.mil/ion-information-operations-network/</a:t>
            </a:r>
            <a:endParaRPr lang="en-US" sz="1600" dirty="0">
              <a:effectLst/>
              <a:ea typeface="Times New Roman" panose="02020603050405020304" pitchFamily="18" charset="0"/>
              <a:cs typeface="Times New Roman" panose="02020603050405020304" pitchFamily="18" charset="0"/>
            </a:endParaRPr>
          </a:p>
          <a:p>
            <a:pPr algn="just"/>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4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37058</TotalTime>
  <Words>2784</Words>
  <Application>Microsoft Office PowerPoint</Application>
  <PresentationFormat>Widescreen</PresentationFormat>
  <Paragraphs>132</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 Arial</vt:lpstr>
      <vt:lpstr>Agency FB</vt:lpstr>
      <vt:lpstr>Arial</vt:lpstr>
      <vt:lpstr>Calibri</vt:lpstr>
      <vt:lpstr>Symbol</vt:lpstr>
      <vt:lpstr>Times New Roman</vt:lpstr>
      <vt:lpstr>Wingdings</vt:lpstr>
      <vt:lpstr>Office Theme</vt:lpstr>
      <vt:lpstr>TRADOC OE OPFOR DIRECTORATE</vt:lpstr>
      <vt:lpstr>Introduction</vt:lpstr>
      <vt:lpstr>Principles of Design</vt:lpstr>
      <vt:lpstr>Step 1: Define the OE</vt:lpstr>
      <vt:lpstr>Step 2: Select OPFOR Structure</vt:lpstr>
      <vt:lpstr>Step 3: Select OPFOR Countertasks</vt:lpstr>
      <vt:lpstr>Step 4: Develop the Road to War</vt:lpstr>
      <vt:lpstr>Step 5: Develop a MSEL</vt:lpstr>
      <vt:lpstr>Step 6: Develop IE Messaging</vt:lpstr>
      <vt:lpstr>Step 7: Develop Intelligence Reporting</vt:lpstr>
      <vt:lpstr>Step 8: Layer Warfighting Function Actions</vt:lpstr>
      <vt:lpstr>Step 9: Layer Cyberspace and the EMS Actions </vt:lpstr>
      <vt:lpstr>Step 10: Layer Joint and Coalition Partner Actions</vt:lpstr>
      <vt:lpstr>Step 11: Develop Orders, Plans, and Instructions</vt:lpstr>
      <vt:lpstr>TRAINING SUPPORT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heather.smigowski</dc:creator>
  <cp:lastModifiedBy>Crabtree, Rian L CIV USARMY TRADOC (USA)</cp:lastModifiedBy>
  <cp:revision>793</cp:revision>
  <cp:lastPrinted>2024-12-04T17:25:16Z</cp:lastPrinted>
  <dcterms:created xsi:type="dcterms:W3CDTF">2014-03-18T20:45:37Z</dcterms:created>
  <dcterms:modified xsi:type="dcterms:W3CDTF">2025-03-14T16:16:53Z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127398</vt:lpwstr>
  </property>
  <property fmtid="{D5CDD505-2E9C-101B-9397-08002B2CF9AE}" pid="3" name="NXPowerLiteVersion">
    <vt:lpwstr>D4.1.2</vt:lpwstr>
  </property>
</Properties>
</file>