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267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25" r:id="rId20"/>
    <p:sldId id="327" r:id="rId21"/>
    <p:sldId id="328" r:id="rId22"/>
    <p:sldId id="355" r:id="rId23"/>
    <p:sldId id="356" r:id="rId24"/>
    <p:sldId id="357" r:id="rId25"/>
    <p:sldId id="358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389" r:id="rId51"/>
    <p:sldId id="390" r:id="rId52"/>
    <p:sldId id="391" r:id="rId53"/>
    <p:sldId id="392" r:id="rId54"/>
    <p:sldId id="393" r:id="rId55"/>
    <p:sldId id="394" r:id="rId56"/>
    <p:sldId id="399" r:id="rId57"/>
    <p:sldId id="396" r:id="rId58"/>
    <p:sldId id="397" r:id="rId59"/>
    <p:sldId id="398" r:id="rId60"/>
    <p:sldId id="400" r:id="rId61"/>
    <p:sldId id="401" r:id="rId62"/>
    <p:sldId id="402" r:id="rId63"/>
    <p:sldId id="403" r:id="rId64"/>
    <p:sldId id="404" r:id="rId65"/>
    <p:sldId id="405" r:id="rId66"/>
    <p:sldId id="406" r:id="rId67"/>
    <p:sldId id="407" r:id="rId68"/>
    <p:sldId id="408" r:id="rId69"/>
    <p:sldId id="409" r:id="rId70"/>
    <p:sldId id="410" r:id="rId71"/>
    <p:sldId id="411" r:id="rId72"/>
    <p:sldId id="412" r:id="rId73"/>
    <p:sldId id="424" r:id="rId74"/>
    <p:sldId id="425" r:id="rId75"/>
    <p:sldId id="426" r:id="rId76"/>
    <p:sldId id="427" r:id="rId77"/>
    <p:sldId id="413" r:id="rId78"/>
    <p:sldId id="414" r:id="rId79"/>
    <p:sldId id="415" r:id="rId80"/>
    <p:sldId id="416" r:id="rId81"/>
    <p:sldId id="417" r:id="rId82"/>
    <p:sldId id="418" r:id="rId83"/>
    <p:sldId id="419" r:id="rId84"/>
    <p:sldId id="420" r:id="rId85"/>
    <p:sldId id="421" r:id="rId86"/>
    <p:sldId id="422" r:id="rId87"/>
    <p:sldId id="423" r:id="rId88"/>
    <p:sldId id="428" r:id="rId89"/>
    <p:sldId id="429" r:id="rId90"/>
    <p:sldId id="430" r:id="rId91"/>
    <p:sldId id="431" r:id="rId92"/>
    <p:sldId id="432" r:id="rId93"/>
    <p:sldId id="433" r:id="rId94"/>
    <p:sldId id="434" r:id="rId95"/>
    <p:sldId id="435" r:id="rId96"/>
    <p:sldId id="436" r:id="rId97"/>
    <p:sldId id="437" r:id="rId98"/>
    <p:sldId id="438" r:id="rId99"/>
    <p:sldId id="439" r:id="rId100"/>
    <p:sldId id="440" r:id="rId101"/>
    <p:sldId id="441" r:id="rId102"/>
    <p:sldId id="442" r:id="rId103"/>
    <p:sldId id="443" r:id="rId104"/>
    <p:sldId id="444" r:id="rId105"/>
    <p:sldId id="445" r:id="rId106"/>
    <p:sldId id="446" r:id="rId107"/>
    <p:sldId id="447" r:id="rId108"/>
    <p:sldId id="448" r:id="rId109"/>
    <p:sldId id="449" r:id="rId110"/>
    <p:sldId id="450" r:id="rId111"/>
    <p:sldId id="451" r:id="rId112"/>
    <p:sldId id="452" r:id="rId113"/>
    <p:sldId id="453" r:id="rId114"/>
    <p:sldId id="455" r:id="rId115"/>
    <p:sldId id="456" r:id="rId116"/>
    <p:sldId id="457" r:id="rId117"/>
    <p:sldId id="458" r:id="rId118"/>
    <p:sldId id="459" r:id="rId119"/>
    <p:sldId id="460" r:id="rId120"/>
    <p:sldId id="461" r:id="rId121"/>
    <p:sldId id="462" r:id="rId122"/>
    <p:sldId id="463" r:id="rId123"/>
    <p:sldId id="464" r:id="rId124"/>
    <p:sldId id="465" r:id="rId125"/>
    <p:sldId id="466" r:id="rId126"/>
    <p:sldId id="467" r:id="rId127"/>
    <p:sldId id="468" r:id="rId128"/>
    <p:sldId id="469" r:id="rId129"/>
    <p:sldId id="470" r:id="rId130"/>
    <p:sldId id="471" r:id="rId131"/>
    <p:sldId id="472" r:id="rId132"/>
    <p:sldId id="473" r:id="rId133"/>
    <p:sldId id="474" r:id="rId134"/>
    <p:sldId id="475" r:id="rId135"/>
    <p:sldId id="476" r:id="rId136"/>
    <p:sldId id="477" r:id="rId137"/>
    <p:sldId id="478" r:id="rId138"/>
    <p:sldId id="479" r:id="rId139"/>
    <p:sldId id="480" r:id="rId140"/>
    <p:sldId id="481" r:id="rId141"/>
    <p:sldId id="482" r:id="rId142"/>
    <p:sldId id="483" r:id="rId143"/>
    <p:sldId id="484" r:id="rId144"/>
    <p:sldId id="485" r:id="rId145"/>
    <p:sldId id="486" r:id="rId146"/>
    <p:sldId id="487" r:id="rId147"/>
    <p:sldId id="488" r:id="rId148"/>
    <p:sldId id="489" r:id="rId149"/>
    <p:sldId id="490" r:id="rId150"/>
    <p:sldId id="491" r:id="rId151"/>
    <p:sldId id="492" r:id="rId152"/>
    <p:sldId id="493" r:id="rId153"/>
    <p:sldId id="494" r:id="rId154"/>
    <p:sldId id="495" r:id="rId155"/>
    <p:sldId id="496" r:id="rId156"/>
    <p:sldId id="497" r:id="rId157"/>
    <p:sldId id="498" r:id="rId158"/>
    <p:sldId id="499" r:id="rId159"/>
    <p:sldId id="500" r:id="rId160"/>
    <p:sldId id="501" r:id="rId161"/>
    <p:sldId id="502" r:id="rId162"/>
    <p:sldId id="503" r:id="rId163"/>
    <p:sldId id="2315" r:id="rId164"/>
    <p:sldId id="2198" r:id="rId165"/>
    <p:sldId id="2316" r:id="rId166"/>
    <p:sldId id="2317" r:id="rId167"/>
    <p:sldId id="2318" r:id="rId168"/>
    <p:sldId id="2319" r:id="rId169"/>
    <p:sldId id="2320" r:id="rId170"/>
    <p:sldId id="504" r:id="rId171"/>
    <p:sldId id="505" r:id="rId172"/>
    <p:sldId id="2314" r:id="rId173"/>
    <p:sldId id="2321" r:id="rId174"/>
    <p:sldId id="2322" r:id="rId175"/>
    <p:sldId id="2323" r:id="rId176"/>
    <p:sldId id="2324" r:id="rId177"/>
    <p:sldId id="2325" r:id="rId178"/>
    <p:sldId id="2326" r:id="rId179"/>
    <p:sldId id="2327" r:id="rId180"/>
    <p:sldId id="2328" r:id="rId181"/>
    <p:sldId id="2329" r:id="rId182"/>
    <p:sldId id="2330" r:id="rId183"/>
    <p:sldId id="2331" r:id="rId184"/>
    <p:sldId id="2332" r:id="rId185"/>
    <p:sldId id="2333" r:id="rId186"/>
    <p:sldId id="2334" r:id="rId187"/>
    <p:sldId id="2335" r:id="rId188"/>
    <p:sldId id="2336" r:id="rId189"/>
    <p:sldId id="2337" r:id="rId190"/>
    <p:sldId id="2338" r:id="rId191"/>
    <p:sldId id="2339" r:id="rId192"/>
    <p:sldId id="2340" r:id="rId193"/>
    <p:sldId id="2341" r:id="rId194"/>
    <p:sldId id="2342" r:id="rId195"/>
    <p:sldId id="2343" r:id="rId196"/>
    <p:sldId id="2344" r:id="rId197"/>
    <p:sldId id="2345" r:id="rId198"/>
    <p:sldId id="2346" r:id="rId199"/>
    <p:sldId id="2347" r:id="rId200"/>
    <p:sldId id="2348" r:id="rId201"/>
    <p:sldId id="2349" r:id="rId202"/>
    <p:sldId id="2350" r:id="rId203"/>
    <p:sldId id="2351" r:id="rId204"/>
    <p:sldId id="371" r:id="rId20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55" autoAdjust="0"/>
    <p:restoredTop sz="93792" autoAdjust="0"/>
  </p:normalViewPr>
  <p:slideViewPr>
    <p:cSldViewPr snapToGrid="0">
      <p:cViewPr varScale="1">
        <p:scale>
          <a:sx n="80" d="100"/>
          <a:sy n="80" d="100"/>
        </p:scale>
        <p:origin x="43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presProps" Target="presProp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viewProps" Target="viewProps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tableStyles" Target="tableStyles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A00BF-FF64-4424-B745-AEDE2FE97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EA3E1-0788-4669-AD34-49D985EB4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23FE2-225A-4D30-95F4-EB600C963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B698D8-7CA1-491D-BBC4-794D6C12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DD201-2948-4E42-84D8-81D343BEB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21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578C9-FF14-4B12-9752-2A9ECA78A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777BEF-7D2D-48B7-8F27-89C154F47B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AB8CA-FC28-41E1-941E-59B5591E8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8A0F8-F00D-43D3-886E-D6679DB80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2A7F9-1620-44DC-A91D-28AD570CE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42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89550F-328C-4727-BBB2-5C3710A1E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3C864-35C1-44DE-94A7-83065746D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9478B-8C57-4BA9-B2B8-32F961653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D8190-CAE6-4546-9B09-7C9AED34C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52A04-6A4B-4449-B866-8FD208CBE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240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EADE8-7C92-4F57-9605-761FDD601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99EB2-6CAA-4626-A80A-B575164AD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72BE7-9065-4EC8-96EC-5AEA6FF60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4EED86-02C5-412D-9782-2C37DFF1E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550E9-E420-4C15-B35D-4FC58F4B7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16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97EC2-B55B-4767-B463-2E1F6FDE0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A74A6-D665-4835-9885-04EE57176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9480A-44E1-4175-86C4-D151E534A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329C3-DD60-4253-BC6C-941815AD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9B502-E162-433A-BA79-02E52B7FE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43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12E63-BB0C-4339-BD25-3F8A89745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C7527-2A8B-407D-9BFB-B0C845924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53191-FC6B-45F1-A53A-451CDF519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60971-51CA-4289-A848-673B385BD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5317E-0108-442D-BF24-49CC4CFC0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47531-9001-4673-A28A-27E4A652D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094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BBE4F-C651-4795-82C5-1463F7517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E82F8-F022-48A8-9026-56C8B9952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D88E40-6A60-4946-8516-CC058C2DB2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6B55FC-71AC-4351-9544-FFC92CEB4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8D0D06-77A9-47DA-A4A7-7F27C5688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D99579-C096-4322-922F-A466097D7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F6FB6E-EAFF-4766-8415-C72081D96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1EE437-6E31-4E34-83F6-DE653B248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30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362C0-0816-4EBF-9EDC-1019A4617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5EE117-8053-4C90-BAC4-853BBB670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AF77F9-A729-4447-82A7-E35342DB7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52D0F8-9079-41BF-994B-21FFAF544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37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AE90BB-9B94-44A5-98B8-01CA0E39B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071123-E56B-45D2-86A5-59314775F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DD6A7-E7E8-49A6-9CC2-2FADE66CE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02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2EC9A-4DE6-4DA6-90B8-6DD0750BF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D6FFF-4F75-4F39-B7B2-F76F452D8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D410C4-19AE-4D4F-9B08-49FD29726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607D21-185C-4F72-A898-7C3F7CBCC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87D7F4-B199-43FA-A7A2-42E263C40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CFCAD-19D4-416D-B85C-A900F07A5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61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744F-7C97-4633-9EA0-140A7F81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EB7D4-D60A-4BC1-84FC-609CDF6C88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EEC5BA-E783-4630-BF0D-4325A17B03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496E99-9442-49D5-A003-4EDD5681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E9B43D-5774-40ED-B6C4-4A312C029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47FF8C-B600-4596-B913-D0673EF59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94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A4BEAF-00C0-49A9-8B6E-D3BA11F3B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43134-2458-493D-BDDE-D6516BBDD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B2069-C634-4ED9-8DCE-DB54D7BD9E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1D873-55BB-419E-951F-E512934B4AE3}" type="datetimeFigureOut">
              <a:rPr lang="en-GB" smtClean="0"/>
              <a:t>29/06/2022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54D4F-1B79-40D4-9B84-F7AFFAFC7D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AF371-744F-4EDA-9B78-3D6EEA3C5B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37238-407C-4B04-8269-A0E03574C5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20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D9463E-E6BB-41AE-B2DE-4A8E3C42B054}"/>
              </a:ext>
            </a:extLst>
          </p:cNvPr>
          <p:cNvCxnSpPr>
            <a:cxnSpLocks/>
          </p:cNvCxnSpPr>
          <p:nvPr/>
        </p:nvCxnSpPr>
        <p:spPr>
          <a:xfrm>
            <a:off x="6103273" y="1295425"/>
            <a:ext cx="0" cy="21335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Force Overview</a:t>
            </a:r>
            <a:endParaRPr lang="en-GB" sz="2400" dirty="0"/>
          </a:p>
        </p:txBody>
      </p:sp>
      <p:sp>
        <p:nvSpPr>
          <p:cNvPr id="3" name="object 60">
            <a:extLst>
              <a:ext uri="{FF2B5EF4-FFF2-40B4-BE49-F238E27FC236}">
                <a16:creationId xmlns:a16="http://schemas.microsoft.com/office/drawing/2014/main" id="{FE237D86-1580-4A23-9FBE-3F9E1F85B48F}"/>
              </a:ext>
            </a:extLst>
          </p:cNvPr>
          <p:cNvSpPr/>
          <p:nvPr/>
        </p:nvSpPr>
        <p:spPr>
          <a:xfrm>
            <a:off x="5501640" y="7467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 err="1"/>
              <a:t>Donovia</a:t>
            </a:r>
            <a:endParaRPr lang="en-US" sz="1200" dirty="0"/>
          </a:p>
          <a:p>
            <a:pPr algn="ctr"/>
            <a:r>
              <a:rPr lang="en-US" sz="1200" dirty="0"/>
              <a:t>Air Force</a:t>
            </a:r>
            <a:endParaRPr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B97F9A-FFCA-49A8-BD01-117373B009F2}"/>
              </a:ext>
            </a:extLst>
          </p:cNvPr>
          <p:cNvSpPr txBox="1"/>
          <p:nvPr/>
        </p:nvSpPr>
        <p:spPr>
          <a:xfrm>
            <a:off x="5814512" y="538941"/>
            <a:ext cx="5629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</a:p>
        </p:txBody>
      </p:sp>
      <p:sp>
        <p:nvSpPr>
          <p:cNvPr id="5" name="object 60">
            <a:extLst>
              <a:ext uri="{FF2B5EF4-FFF2-40B4-BE49-F238E27FC236}">
                <a16:creationId xmlns:a16="http://schemas.microsoft.com/office/drawing/2014/main" id="{B4E062F0-159E-44B0-B50F-6E1F400E4606}"/>
              </a:ext>
            </a:extLst>
          </p:cNvPr>
          <p:cNvSpPr/>
          <p:nvPr/>
        </p:nvSpPr>
        <p:spPr>
          <a:xfrm>
            <a:off x="497009" y="2186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</a:t>
            </a:r>
          </a:p>
          <a:p>
            <a:pPr algn="ctr"/>
            <a:r>
              <a:rPr lang="en-US" sz="1200" dirty="0"/>
              <a:t>Force</a:t>
            </a:r>
            <a:endParaRPr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D4E95-F401-425F-9492-8FEFEDE7660C}"/>
              </a:ext>
            </a:extLst>
          </p:cNvPr>
          <p:cNvSpPr txBox="1"/>
          <p:nvPr/>
        </p:nvSpPr>
        <p:spPr>
          <a:xfrm>
            <a:off x="962201" y="19787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" name="object 60">
            <a:extLst>
              <a:ext uri="{FF2B5EF4-FFF2-40B4-BE49-F238E27FC236}">
                <a16:creationId xmlns:a16="http://schemas.microsoft.com/office/drawing/2014/main" id="{AB407901-2906-4D5F-9D3F-D4F504F92090}"/>
              </a:ext>
            </a:extLst>
          </p:cNvPr>
          <p:cNvSpPr/>
          <p:nvPr/>
        </p:nvSpPr>
        <p:spPr>
          <a:xfrm>
            <a:off x="2164338" y="21985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National Air Division</a:t>
            </a:r>
            <a:endParaRPr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239BF-0A90-420A-99A3-ABBB2C14FFD7}"/>
              </a:ext>
            </a:extLst>
          </p:cNvPr>
          <p:cNvSpPr txBox="1"/>
          <p:nvPr/>
        </p:nvSpPr>
        <p:spPr>
          <a:xfrm>
            <a:off x="2604533" y="1990749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9" name="object 60">
            <a:extLst>
              <a:ext uri="{FF2B5EF4-FFF2-40B4-BE49-F238E27FC236}">
                <a16:creationId xmlns:a16="http://schemas.microsoft.com/office/drawing/2014/main" id="{36001936-C1ED-4564-921B-1B89FB5092DD}"/>
              </a:ext>
            </a:extLst>
          </p:cNvPr>
          <p:cNvSpPr/>
          <p:nvPr/>
        </p:nvSpPr>
        <p:spPr>
          <a:xfrm>
            <a:off x="3831666" y="21905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Air Defense Artillery Command</a:t>
            </a:r>
            <a:endParaRPr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4D70A-E403-4181-8EEF-90C77FB3276A}"/>
              </a:ext>
            </a:extLst>
          </p:cNvPr>
          <p:cNvSpPr txBox="1"/>
          <p:nvPr/>
        </p:nvSpPr>
        <p:spPr>
          <a:xfrm>
            <a:off x="4248712" y="198272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sp>
        <p:nvSpPr>
          <p:cNvPr id="11" name="object 60">
            <a:extLst>
              <a:ext uri="{FF2B5EF4-FFF2-40B4-BE49-F238E27FC236}">
                <a16:creationId xmlns:a16="http://schemas.microsoft.com/office/drawing/2014/main" id="{5CBAA57F-865B-4D76-95BC-7440B31756C3}"/>
              </a:ext>
            </a:extLst>
          </p:cNvPr>
          <p:cNvSpPr/>
          <p:nvPr/>
        </p:nvSpPr>
        <p:spPr>
          <a:xfrm>
            <a:off x="7166033" y="21905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14 Bomber Division</a:t>
            </a:r>
            <a:endParaRPr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3ED40C-A408-43F9-9615-941AEF7BF412}"/>
              </a:ext>
            </a:extLst>
          </p:cNvPr>
          <p:cNvSpPr txBox="1"/>
          <p:nvPr/>
        </p:nvSpPr>
        <p:spPr>
          <a:xfrm>
            <a:off x="7583077" y="1982728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13" name="object 60">
            <a:extLst>
              <a:ext uri="{FF2B5EF4-FFF2-40B4-BE49-F238E27FC236}">
                <a16:creationId xmlns:a16="http://schemas.microsoft.com/office/drawing/2014/main" id="{8BC09115-69BE-4810-A4F8-DA84B6C35FDA}"/>
              </a:ext>
            </a:extLst>
          </p:cNvPr>
          <p:cNvSpPr/>
          <p:nvPr/>
        </p:nvSpPr>
        <p:spPr>
          <a:xfrm>
            <a:off x="10489780" y="21834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  <a:prstDash val="sysDash"/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18 Transport Aviation Division</a:t>
            </a:r>
            <a:endParaRPr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52B0C9-4BB8-4142-AE57-BA286088BF85}"/>
              </a:ext>
            </a:extLst>
          </p:cNvPr>
          <p:cNvSpPr txBox="1"/>
          <p:nvPr/>
        </p:nvSpPr>
        <p:spPr>
          <a:xfrm>
            <a:off x="10946485" y="1975619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4C5F03-BC8D-475B-9CDB-335FAEADFB75}"/>
              </a:ext>
            </a:extLst>
          </p:cNvPr>
          <p:cNvCxnSpPr/>
          <p:nvPr/>
        </p:nvCxnSpPr>
        <p:spPr>
          <a:xfrm>
            <a:off x="1088729" y="174217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872848-9C08-44A4-A881-2477CAF15C99}"/>
              </a:ext>
            </a:extLst>
          </p:cNvPr>
          <p:cNvCxnSpPr>
            <a:endCxn id="6" idx="0"/>
          </p:cNvCxnSpPr>
          <p:nvPr/>
        </p:nvCxnSpPr>
        <p:spPr>
          <a:xfrm>
            <a:off x="1088729" y="1742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BDE7B88-041B-41BB-A0A1-E9F93FF9F97B}"/>
              </a:ext>
            </a:extLst>
          </p:cNvPr>
          <p:cNvCxnSpPr/>
          <p:nvPr/>
        </p:nvCxnSpPr>
        <p:spPr>
          <a:xfrm>
            <a:off x="2794562" y="17569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F7074A-AD99-4184-A7D3-BD993F7D752C}"/>
              </a:ext>
            </a:extLst>
          </p:cNvPr>
          <p:cNvCxnSpPr/>
          <p:nvPr/>
        </p:nvCxnSpPr>
        <p:spPr>
          <a:xfrm>
            <a:off x="4421035" y="17421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84F436-C51D-4E19-9222-2457CDB5327F}"/>
              </a:ext>
            </a:extLst>
          </p:cNvPr>
          <p:cNvCxnSpPr/>
          <p:nvPr/>
        </p:nvCxnSpPr>
        <p:spPr>
          <a:xfrm>
            <a:off x="7754872" y="1750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4CA8295-E805-425D-B955-6E361869256C}"/>
              </a:ext>
            </a:extLst>
          </p:cNvPr>
          <p:cNvCxnSpPr/>
          <p:nvPr/>
        </p:nvCxnSpPr>
        <p:spPr>
          <a:xfrm>
            <a:off x="9460705" y="17649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D5C5D4D-11EC-403E-ABDA-9A765D71FF7A}"/>
              </a:ext>
            </a:extLst>
          </p:cNvPr>
          <p:cNvCxnSpPr/>
          <p:nvPr/>
        </p:nvCxnSpPr>
        <p:spPr>
          <a:xfrm>
            <a:off x="11087178" y="1750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bject 60">
            <a:extLst>
              <a:ext uri="{FF2B5EF4-FFF2-40B4-BE49-F238E27FC236}">
                <a16:creationId xmlns:a16="http://schemas.microsoft.com/office/drawing/2014/main" id="{62A12C88-3F74-4F56-91C3-91274D1B432F}"/>
              </a:ext>
            </a:extLst>
          </p:cNvPr>
          <p:cNvSpPr/>
          <p:nvPr/>
        </p:nvSpPr>
        <p:spPr>
          <a:xfrm>
            <a:off x="8864601" y="21858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  <a:prstDash val="sysDash"/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16 Fighter Aviation Division</a:t>
            </a:r>
            <a:endParaRPr sz="1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D7B24F9-7D9C-4FBF-B0AB-3FBD07488561}"/>
              </a:ext>
            </a:extLst>
          </p:cNvPr>
          <p:cNvSpPr txBox="1"/>
          <p:nvPr/>
        </p:nvSpPr>
        <p:spPr>
          <a:xfrm>
            <a:off x="9280446" y="1985832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A195E231-5E65-3226-51AE-14B269D9AA3C}"/>
              </a:ext>
            </a:extLst>
          </p:cNvPr>
          <p:cNvSpPr/>
          <p:nvPr/>
        </p:nvSpPr>
        <p:spPr>
          <a:xfrm>
            <a:off x="498935" y="38784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19 Air Electronic Warfare Regiment</a:t>
            </a:r>
            <a:endParaRPr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1F91A4-1055-0E24-6FA3-AF4755C97A9B}"/>
              </a:ext>
            </a:extLst>
          </p:cNvPr>
          <p:cNvSpPr txBox="1"/>
          <p:nvPr/>
        </p:nvSpPr>
        <p:spPr>
          <a:xfrm>
            <a:off x="940977" y="3670577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30" name="object 60">
            <a:extLst>
              <a:ext uri="{FF2B5EF4-FFF2-40B4-BE49-F238E27FC236}">
                <a16:creationId xmlns:a16="http://schemas.microsoft.com/office/drawing/2014/main" id="{357397F6-1848-183F-B2B0-A617728774B4}"/>
              </a:ext>
            </a:extLst>
          </p:cNvPr>
          <p:cNvSpPr/>
          <p:nvPr/>
        </p:nvSpPr>
        <p:spPr>
          <a:xfrm>
            <a:off x="2166264" y="389042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22 Tactical Air Control Brigade</a:t>
            </a:r>
            <a:endParaRPr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FF61F19-AE19-D821-475E-87E95347BF82}"/>
              </a:ext>
            </a:extLst>
          </p:cNvPr>
          <p:cNvSpPr txBox="1"/>
          <p:nvPr/>
        </p:nvSpPr>
        <p:spPr>
          <a:xfrm>
            <a:off x="2652757" y="3682584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5" name="object 60">
            <a:extLst>
              <a:ext uri="{FF2B5EF4-FFF2-40B4-BE49-F238E27FC236}">
                <a16:creationId xmlns:a16="http://schemas.microsoft.com/office/drawing/2014/main" id="{662CA50C-965E-E92A-72EB-682562500965}"/>
              </a:ext>
            </a:extLst>
          </p:cNvPr>
          <p:cNvSpPr/>
          <p:nvPr/>
        </p:nvSpPr>
        <p:spPr>
          <a:xfrm>
            <a:off x="3833592" y="388240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DF19E8-8DB1-4CBC-62EA-8C21AD1AC546}"/>
              </a:ext>
            </a:extLst>
          </p:cNvPr>
          <p:cNvSpPr txBox="1"/>
          <p:nvPr/>
        </p:nvSpPr>
        <p:spPr>
          <a:xfrm>
            <a:off x="4296934" y="3674563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C79D5464-8DCB-A78F-B11E-CE4D1A3C1A92}"/>
              </a:ext>
            </a:extLst>
          </p:cNvPr>
          <p:cNvSpPr/>
          <p:nvPr/>
        </p:nvSpPr>
        <p:spPr>
          <a:xfrm>
            <a:off x="7167959" y="388240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23 Refueling Regiment</a:t>
            </a:r>
            <a:endParaRPr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D68DED-4389-2246-E1F8-EE71011B0C9D}"/>
              </a:ext>
            </a:extLst>
          </p:cNvPr>
          <p:cNvSpPr txBox="1"/>
          <p:nvPr/>
        </p:nvSpPr>
        <p:spPr>
          <a:xfrm>
            <a:off x="7596578" y="3674563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43" name="object 60">
            <a:extLst>
              <a:ext uri="{FF2B5EF4-FFF2-40B4-BE49-F238E27FC236}">
                <a16:creationId xmlns:a16="http://schemas.microsoft.com/office/drawing/2014/main" id="{2CBD2419-665C-2C67-A751-78501DEE7F50}"/>
              </a:ext>
            </a:extLst>
          </p:cNvPr>
          <p:cNvSpPr/>
          <p:nvPr/>
        </p:nvSpPr>
        <p:spPr>
          <a:xfrm>
            <a:off x="10491706" y="38752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  <a:prstDash val="sysDash"/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25 Medical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F269B7-EF9B-EE5A-860E-1C1AC23DECCC}"/>
              </a:ext>
            </a:extLst>
          </p:cNvPr>
          <p:cNvSpPr txBox="1"/>
          <p:nvPr/>
        </p:nvSpPr>
        <p:spPr>
          <a:xfrm>
            <a:off x="10959986" y="3667454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EAC2317-02D0-593B-05BE-0E4DDABB531C}"/>
              </a:ext>
            </a:extLst>
          </p:cNvPr>
          <p:cNvCxnSpPr/>
          <p:nvPr/>
        </p:nvCxnSpPr>
        <p:spPr>
          <a:xfrm>
            <a:off x="1090655" y="343400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825FC7B-3E97-9133-794B-08CC7044E6F0}"/>
              </a:ext>
            </a:extLst>
          </p:cNvPr>
          <p:cNvCxnSpPr>
            <a:cxnSpLocks/>
          </p:cNvCxnSpPr>
          <p:nvPr/>
        </p:nvCxnSpPr>
        <p:spPr>
          <a:xfrm>
            <a:off x="1090655" y="34224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572714-1019-86DC-0A62-0F3BAC6ADB1E}"/>
              </a:ext>
            </a:extLst>
          </p:cNvPr>
          <p:cNvCxnSpPr/>
          <p:nvPr/>
        </p:nvCxnSpPr>
        <p:spPr>
          <a:xfrm>
            <a:off x="2796488" y="344874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1A2D448-15E6-42AA-F4DB-26F0FEB964E6}"/>
              </a:ext>
            </a:extLst>
          </p:cNvPr>
          <p:cNvCxnSpPr/>
          <p:nvPr/>
        </p:nvCxnSpPr>
        <p:spPr>
          <a:xfrm>
            <a:off x="4422961" y="343400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0A7E25C-8F5F-3AD8-F8E5-D5841984C0C9}"/>
              </a:ext>
            </a:extLst>
          </p:cNvPr>
          <p:cNvCxnSpPr/>
          <p:nvPr/>
        </p:nvCxnSpPr>
        <p:spPr>
          <a:xfrm>
            <a:off x="7756798" y="3442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13F4197-6F69-7C8A-395F-332977EFA94F}"/>
              </a:ext>
            </a:extLst>
          </p:cNvPr>
          <p:cNvCxnSpPr/>
          <p:nvPr/>
        </p:nvCxnSpPr>
        <p:spPr>
          <a:xfrm>
            <a:off x="9462631" y="345679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9EC55CF-DBDE-D716-55B6-4155A9FE57C3}"/>
              </a:ext>
            </a:extLst>
          </p:cNvPr>
          <p:cNvCxnSpPr/>
          <p:nvPr/>
        </p:nvCxnSpPr>
        <p:spPr>
          <a:xfrm>
            <a:off x="11089104" y="3442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CBA2A14D-0E78-9CEA-F23C-D465E2DB77FA}"/>
              </a:ext>
            </a:extLst>
          </p:cNvPr>
          <p:cNvSpPr/>
          <p:nvPr/>
        </p:nvSpPr>
        <p:spPr>
          <a:xfrm>
            <a:off x="8866527" y="387767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  <a:prstDash val="sysDash"/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Warfare 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43391BF-C8EF-B4EB-E151-BF79B92F1354}"/>
              </a:ext>
            </a:extLst>
          </p:cNvPr>
          <p:cNvSpPr txBox="1"/>
          <p:nvPr/>
        </p:nvSpPr>
        <p:spPr>
          <a:xfrm>
            <a:off x="9340245" y="367766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221482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4800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1844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37571" y="197665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170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19623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891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1544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2064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7182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7285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39266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13235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1076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42457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1982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29069963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Transport</a:t>
            </a:r>
          </a:p>
          <a:p>
            <a:pPr algn="ctr"/>
            <a:r>
              <a:rPr lang="en-US" sz="1200" dirty="0"/>
              <a:t>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Aviation Transport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Aviation Transport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4481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Aviation Transport</a:t>
            </a:r>
          </a:p>
          <a:p>
            <a:pPr algn="ctr"/>
            <a:r>
              <a:rPr lang="en-US" sz="1200" dirty="0"/>
              <a:t>Squadron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100401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8088836" y="23249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5976103" y="20709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8566764" y="208178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367213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198266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350165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>
            <a:cxnSpLocks/>
          </p:cNvCxnSpPr>
          <p:nvPr/>
        </p:nvCxnSpPr>
        <p:spPr>
          <a:xfrm>
            <a:off x="1085409" y="3196227"/>
            <a:ext cx="3006266" cy="85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 flipH="1">
            <a:off x="1081067" y="2860386"/>
            <a:ext cx="4342" cy="3412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577027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096017" y="3196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430450" y="4200273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1911460" y="420027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2122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1921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385308" y="31797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3904298" y="317194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DF955E2-E9A9-94F4-0C21-032C321D2CDA}"/>
              </a:ext>
            </a:extLst>
          </p:cNvPr>
          <p:cNvCxnSpPr>
            <a:cxnSpLocks/>
          </p:cNvCxnSpPr>
          <p:nvPr/>
        </p:nvCxnSpPr>
        <p:spPr>
          <a:xfrm flipH="1">
            <a:off x="8686808" y="1782327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28080A1B-91D5-3839-9A26-B5AF81464B47}"/>
              </a:ext>
            </a:extLst>
          </p:cNvPr>
          <p:cNvSpPr/>
          <p:nvPr/>
        </p:nvSpPr>
        <p:spPr>
          <a:xfrm>
            <a:off x="10504107" y="23223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230D4C0-ABE2-25AF-BF37-5D787E745767}"/>
              </a:ext>
            </a:extLst>
          </p:cNvPr>
          <p:cNvSpPr txBox="1"/>
          <p:nvPr/>
        </p:nvSpPr>
        <p:spPr>
          <a:xfrm>
            <a:off x="10999793" y="2096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14475346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Squadron, Aviation Transport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Transport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Aviation Transport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026981" y="23249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Aviation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480141" y="20689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954122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603640" y="17739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50042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3654473" y="23272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Aviation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4262425" y="180692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4156465" y="20840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3016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31CDEBF6-0D99-25E8-9D2A-5F5A4B5CF963}"/>
              </a:ext>
            </a:extLst>
          </p:cNvPr>
          <p:cNvSpPr/>
          <p:nvPr/>
        </p:nvSpPr>
        <p:spPr>
          <a:xfrm>
            <a:off x="7326805" y="23028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4 Aviation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FA0541B-F659-3F8D-C02A-AE880D5A466D}"/>
              </a:ext>
            </a:extLst>
          </p:cNvPr>
          <p:cNvCxnSpPr/>
          <p:nvPr/>
        </p:nvCxnSpPr>
        <p:spPr>
          <a:xfrm>
            <a:off x="7934757" y="1782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8A4740D-5EC8-F1FF-E95E-B8E3A50AA9DB}"/>
              </a:ext>
            </a:extLst>
          </p:cNvPr>
          <p:cNvSpPr txBox="1"/>
          <p:nvPr/>
        </p:nvSpPr>
        <p:spPr>
          <a:xfrm>
            <a:off x="7828797" y="20597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8B797CB0-3AFF-50CA-D665-298214F2168E}"/>
              </a:ext>
            </a:extLst>
          </p:cNvPr>
          <p:cNvSpPr/>
          <p:nvPr/>
        </p:nvSpPr>
        <p:spPr>
          <a:xfrm>
            <a:off x="5485703" y="229175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Aviation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6FD04C-7491-AA15-7394-A05B6370E039}"/>
              </a:ext>
            </a:extLst>
          </p:cNvPr>
          <p:cNvCxnSpPr/>
          <p:nvPr/>
        </p:nvCxnSpPr>
        <p:spPr>
          <a:xfrm>
            <a:off x="6093655" y="17714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00EE8FB-20FC-B749-6726-ECE0FC6EECFB}"/>
              </a:ext>
            </a:extLst>
          </p:cNvPr>
          <p:cNvSpPr txBox="1"/>
          <p:nvPr/>
        </p:nvSpPr>
        <p:spPr>
          <a:xfrm>
            <a:off x="5987695" y="204857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23723138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Company, Aviation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Transport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Aviation Transport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6177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Aviation Transport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Aviation Transport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2125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46549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98154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9402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7FABCE40-7996-02D5-6807-F45C0DDA52F2}"/>
              </a:ext>
            </a:extLst>
          </p:cNvPr>
          <p:cNvSpPr/>
          <p:nvPr/>
        </p:nvSpPr>
        <p:spPr>
          <a:xfrm>
            <a:off x="7382732" y="2714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Aviation Transport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A6E77A8-ECFD-60DD-4EAE-6C2BF3ED7752}"/>
              </a:ext>
            </a:extLst>
          </p:cNvPr>
          <p:cNvCxnSpPr/>
          <p:nvPr/>
        </p:nvCxnSpPr>
        <p:spPr>
          <a:xfrm>
            <a:off x="7977497" y="22624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1466F66-ABD4-BA60-57D6-8DECCA90A455}"/>
              </a:ext>
            </a:extLst>
          </p:cNvPr>
          <p:cNvSpPr txBox="1"/>
          <p:nvPr/>
        </p:nvSpPr>
        <p:spPr>
          <a:xfrm>
            <a:off x="7311524" y="3263090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7E8D80-4F44-8335-D6F6-5B8F8B4444C4}"/>
              </a:ext>
            </a:extLst>
          </p:cNvPr>
          <p:cNvSpPr txBox="1"/>
          <p:nvPr/>
        </p:nvSpPr>
        <p:spPr>
          <a:xfrm>
            <a:off x="7705222" y="224783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2522316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Aviation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81362647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60770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900334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53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Operations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4894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00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7950" y="79283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6935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3453" y="21491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6094" y="170337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4107" y="21435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</a:t>
            </a:r>
          </a:p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693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580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56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580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008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0247" y="169845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19473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7979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27300" y="16982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098467" y="2692197"/>
            <a:ext cx="1998" cy="1028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467475" y="3720974"/>
            <a:ext cx="46405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467475" y="3720974"/>
            <a:ext cx="1998" cy="869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981075" y="4590376"/>
            <a:ext cx="10126916" cy="421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79077" y="459037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107991" y="463252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241936" y="463252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3051455" y="459037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369597" y="460999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5168652" y="4616699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394345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Integral Fires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94346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0423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471180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Force Protection Section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871181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57258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586494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 Operations Force Section</a:t>
            </a:r>
            <a:endParaRPr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86495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72572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678351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18352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66959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8657640" y="4963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Civil Affairs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57641" y="45318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43718" y="555050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52583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2584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1191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397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11124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3540864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71564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17078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51085880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64290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12151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3509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7792884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Reconnaissance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Reconnaissance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Reconnaissance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026981" y="23249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Air Reconnaissance 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480141" y="20689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954122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603640" y="17739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50042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3654473" y="23272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Air Reconnaissance 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4262425" y="180692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4156465" y="20840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3016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8B797CB0-3AFF-50CA-D665-298214F2168E}"/>
              </a:ext>
            </a:extLst>
          </p:cNvPr>
          <p:cNvSpPr/>
          <p:nvPr/>
        </p:nvSpPr>
        <p:spPr>
          <a:xfrm>
            <a:off x="7351554" y="22919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Air Reconnaissance 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6FD04C-7491-AA15-7394-A05B6370E039}"/>
              </a:ext>
            </a:extLst>
          </p:cNvPr>
          <p:cNvCxnSpPr/>
          <p:nvPr/>
        </p:nvCxnSpPr>
        <p:spPr>
          <a:xfrm>
            <a:off x="7959506" y="177164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00EE8FB-20FC-B749-6726-ECE0FC6EECFB}"/>
              </a:ext>
            </a:extLst>
          </p:cNvPr>
          <p:cNvSpPr txBox="1"/>
          <p:nvPr/>
        </p:nvSpPr>
        <p:spPr>
          <a:xfrm>
            <a:off x="7853546" y="204874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584744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Military Intelligence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8895" y="2948760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3472" y="2939616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95" y="2943440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0553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Reconnaissance Company, Air Reconnaissance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Reconnaissance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Reconnaissance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197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A-50U MAINSTAY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TU-214ON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350881102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Air Reconnaissance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5777807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Air Reconnaissance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6058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Separate Helicopter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194420" y="230668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Lift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830095" y="23188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768792" y="18055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426015" y="1798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7129551" y="2311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737503" y="17913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759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177584" y="18501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0A63DAD5-4344-558A-FED1-DB4DED96CF40}"/>
              </a:ext>
            </a:extLst>
          </p:cNvPr>
          <p:cNvSpPr/>
          <p:nvPr/>
        </p:nvSpPr>
        <p:spPr>
          <a:xfrm>
            <a:off x="3888239" y="231032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Helicopter 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17C2CFF-EE66-0D98-B632-95516448B817}"/>
              </a:ext>
            </a:extLst>
          </p:cNvPr>
          <p:cNvCxnSpPr/>
          <p:nvPr/>
        </p:nvCxnSpPr>
        <p:spPr>
          <a:xfrm>
            <a:off x="4496191" y="1790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086DFD8-E753-F298-481A-3696285FDD1A}"/>
              </a:ext>
            </a:extLst>
          </p:cNvPr>
          <p:cNvSpPr txBox="1"/>
          <p:nvPr/>
        </p:nvSpPr>
        <p:spPr>
          <a:xfrm>
            <a:off x="4390231" y="206714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1328500C-325E-AE42-6CC6-EAEDF48C752A}"/>
              </a:ext>
            </a:extLst>
          </p:cNvPr>
          <p:cNvSpPr/>
          <p:nvPr/>
        </p:nvSpPr>
        <p:spPr>
          <a:xfrm>
            <a:off x="5487562" y="23084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Helicopter 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7972DFB-4EC7-524B-1D17-001EBF17646A}"/>
              </a:ext>
            </a:extLst>
          </p:cNvPr>
          <p:cNvCxnSpPr/>
          <p:nvPr/>
        </p:nvCxnSpPr>
        <p:spPr>
          <a:xfrm>
            <a:off x="6095514" y="17881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6403511-CBD6-6D5F-8ECE-8896CE900906}"/>
              </a:ext>
            </a:extLst>
          </p:cNvPr>
          <p:cNvSpPr txBox="1"/>
          <p:nvPr/>
        </p:nvSpPr>
        <p:spPr>
          <a:xfrm>
            <a:off x="5989554" y="206529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7D0F837-D0D4-FA89-68FE-AC5815BE179C}"/>
              </a:ext>
            </a:extLst>
          </p:cNvPr>
          <p:cNvSpPr txBox="1"/>
          <p:nvPr/>
        </p:nvSpPr>
        <p:spPr>
          <a:xfrm>
            <a:off x="805471" y="37304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2AF533-3D3E-57EF-D7A1-DAF16BC470EC}"/>
              </a:ext>
            </a:extLst>
          </p:cNvPr>
          <p:cNvSpPr txBox="1"/>
          <p:nvPr/>
        </p:nvSpPr>
        <p:spPr>
          <a:xfrm>
            <a:off x="4372982" y="37304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488F01-BC01-691E-06AB-B12618448A96}"/>
              </a:ext>
            </a:extLst>
          </p:cNvPr>
          <p:cNvSpPr txBox="1"/>
          <p:nvPr/>
        </p:nvSpPr>
        <p:spPr>
          <a:xfrm>
            <a:off x="2478961" y="184102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E94B675-5463-BB8B-6C4A-A9078FFE7B56}"/>
              </a:ext>
            </a:extLst>
          </p:cNvPr>
          <p:cNvSpPr txBox="1"/>
          <p:nvPr/>
        </p:nvSpPr>
        <p:spPr>
          <a:xfrm>
            <a:off x="7439337" y="184102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24514732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Heavy Lift Platoon, 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Transport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Heavy Lift </a:t>
            </a:r>
          </a:p>
          <a:p>
            <a:pPr algn="ctr"/>
            <a:r>
              <a:rPr lang="en-US" sz="1200" dirty="0"/>
              <a:t>Flight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C40CBC-93B0-755B-F2FD-D289B6C42364}"/>
              </a:ext>
            </a:extLst>
          </p:cNvPr>
          <p:cNvSpPr txBox="1"/>
          <p:nvPr/>
        </p:nvSpPr>
        <p:spPr>
          <a:xfrm>
            <a:off x="395802" y="3257434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</p:txBody>
      </p:sp>
    </p:spTree>
    <p:extLst>
      <p:ext uri="{BB962C8B-B14F-4D97-AF65-F5344CB8AC3E}">
        <p14:creationId xmlns:p14="http://schemas.microsoft.com/office/powerpoint/2010/main" val="348495532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Separate Helicopter Company, 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44064" y="166470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MI-17 HIP-H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93DCD1-5345-5D97-C9D1-26B4665C3CC9}"/>
              </a:ext>
            </a:extLst>
          </p:cNvPr>
          <p:cNvSpPr txBox="1"/>
          <p:nvPr/>
        </p:nvSpPr>
        <p:spPr>
          <a:xfrm>
            <a:off x="2966987" y="2703491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MI-17 HIP-H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D75448-9E3D-B650-531A-46F0DE87D382}"/>
              </a:ext>
            </a:extLst>
          </p:cNvPr>
          <p:cNvSpPr txBox="1"/>
          <p:nvPr/>
        </p:nvSpPr>
        <p:spPr>
          <a:xfrm>
            <a:off x="7855156" y="2703491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MI-17 HIP-H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84794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Platoon, 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8574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3087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7161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31606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Photographic Reconnaissance Section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6902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31606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 Reconnaissance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7161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704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6796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71463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MI-24RSH HIND G1 NBC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C40CBC-93B0-755B-F2FD-D289B6C42364}"/>
              </a:ext>
            </a:extLst>
          </p:cNvPr>
          <p:cNvSpPr txBox="1"/>
          <p:nvPr/>
        </p:nvSpPr>
        <p:spPr>
          <a:xfrm>
            <a:off x="395802" y="3714634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MI-24RSH HIND G2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BE591C-05B3-3748-AA66-DDD5D0C68F9B}"/>
              </a:ext>
            </a:extLst>
          </p:cNvPr>
          <p:cNvSpPr txBox="1"/>
          <p:nvPr/>
        </p:nvSpPr>
        <p:spPr>
          <a:xfrm>
            <a:off x="5863390" y="821908"/>
            <a:ext cx="482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38851342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97123206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Separate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02517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Fixed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FW Air Electronic Warfare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FW Air Electronic Warfare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845139" y="23370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FW Air Electronic Warfare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298299" y="208103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135964" y="23084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421798" y="17859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731884" y="17881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8483453" y="1839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8B797CB0-3AFF-50CA-D665-298214F2168E}"/>
              </a:ext>
            </a:extLst>
          </p:cNvPr>
          <p:cNvSpPr/>
          <p:nvPr/>
        </p:nvSpPr>
        <p:spPr>
          <a:xfrm>
            <a:off x="5497742" y="23037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FW Air Electronic Warfare 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6FD04C-7491-AA15-7394-A05B6370E039}"/>
              </a:ext>
            </a:extLst>
          </p:cNvPr>
          <p:cNvCxnSpPr/>
          <p:nvPr/>
        </p:nvCxnSpPr>
        <p:spPr>
          <a:xfrm>
            <a:off x="6105694" y="17835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00EE8FB-20FC-B749-6726-ECE0FC6EECFB}"/>
              </a:ext>
            </a:extLst>
          </p:cNvPr>
          <p:cNvSpPr txBox="1"/>
          <p:nvPr/>
        </p:nvSpPr>
        <p:spPr>
          <a:xfrm>
            <a:off x="5999734" y="206060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850259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Staff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2867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Electronic Warfare Company, Fixed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FW Air Electronic Warfare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FW Air Electronic Warfare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FW Air Electronic Warfare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3227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Su-24MP FENCER 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199667741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Fixed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67787134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Fixed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16083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Rotary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RW Air Electronic Warfare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RW Air Electronic Warfare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845139" y="23370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RW Air Electronic Warfare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298299" y="208103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135964" y="23084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421798" y="17859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731884" y="17881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8483453" y="1839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8B797CB0-3AFF-50CA-D665-298214F2168E}"/>
              </a:ext>
            </a:extLst>
          </p:cNvPr>
          <p:cNvSpPr/>
          <p:nvPr/>
        </p:nvSpPr>
        <p:spPr>
          <a:xfrm>
            <a:off x="5497742" y="230378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RW Air Electronic Warfare 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6FD04C-7491-AA15-7394-A05B6370E039}"/>
              </a:ext>
            </a:extLst>
          </p:cNvPr>
          <p:cNvCxnSpPr/>
          <p:nvPr/>
        </p:nvCxnSpPr>
        <p:spPr>
          <a:xfrm>
            <a:off x="6105694" y="17835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00EE8FB-20FC-B749-6726-ECE0FC6EECFB}"/>
              </a:ext>
            </a:extLst>
          </p:cNvPr>
          <p:cNvSpPr txBox="1"/>
          <p:nvPr/>
        </p:nvSpPr>
        <p:spPr>
          <a:xfrm>
            <a:off x="5999734" y="206060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2464108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42" y="104775"/>
            <a:ext cx="11778916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Electronic Warfare Company, Rotary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RW Air Electronic Warfare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RW Air Electronic Warfare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RW Air Electronic Warfare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9124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MI-17 HIP 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292401336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Rotary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06164831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Rotary Wing Air Electronic Warfare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01416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45841" y="214202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25745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0240" y="214579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13559136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Ammunition Supply Company,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78263" y="3252051"/>
            <a:ext cx="10466" cy="20707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6457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314401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3116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3116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6482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652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194365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194365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59390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39496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99881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80335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5196277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989324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5188269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06631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3757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949560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750615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Ammunition Supply Section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355532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115901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55192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34497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543920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113296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862282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9408" y="4588736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22556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POL Company,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21584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01689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621815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25293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818211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611258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810203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5939960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128565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45691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571494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372549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7466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780944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17386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0966909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165854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963825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84216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301342" y="4588736"/>
            <a:ext cx="186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260 900L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50000 Gal Collapsible Fuel Drum</a:t>
            </a:r>
          </a:p>
        </p:txBody>
      </p:sp>
    </p:spTree>
    <p:extLst>
      <p:ext uri="{BB962C8B-B14F-4D97-AF65-F5344CB8AC3E}">
        <p14:creationId xmlns:p14="http://schemas.microsoft.com/office/powerpoint/2010/main" val="2874588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4021" y="15988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62888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Supply Company,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183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URAL 5323 8x8 9000Kg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 x 2 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9028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10045370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Support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2010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Maintenance</a:t>
            </a:r>
            <a:br>
              <a:rPr lang="en-US" sz="1200" dirty="0"/>
            </a:br>
            <a:r>
              <a:rPr lang="en-US" sz="1200" dirty="0"/>
              <a:t>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Company</a:t>
            </a:r>
            <a:endParaRPr sz="1200" dirty="0"/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8893088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3827332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10996403" y="207219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7161699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7484968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4431495" y="52160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7750190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15467" y="190840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6433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846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2311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230533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90199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6562" y="420421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73688" y="4204219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3119943" y="20750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170504" y="20662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6905519" y="20604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4155509" y="51739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26050" y="516450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1661014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Company, Maintenance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7783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Platoon,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91634109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80202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4491490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756861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6601158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197078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934147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74484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1" y="104775"/>
            <a:ext cx="11676185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Wheeled Vehicle Maintenance Platoon, Wheeled Vehicle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Wheeled Vehicle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84203055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16633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827921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2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75126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Ordnance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946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Tactical Security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HQ &amp; HQ Company, 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8438" y="2975879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3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3740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55095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9F2FAC-C9E2-45F5-9A4F-8F319982EEB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1DB0BA-9B8B-475F-9C8B-CB5A90B21808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CD12CB-DD5F-4783-A200-5608792C81C1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33236-D897-4394-8C5D-AE694DE2BFB0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339208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Maintenance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85734078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33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561757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1311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Air Defense Artillery Command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19535" y="805649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0850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1 Air</a:t>
            </a:r>
          </a:p>
          <a:p>
            <a:pPr algn="ctr"/>
            <a:r>
              <a:rPr lang="en-US" sz="1200" dirty="0"/>
              <a:t>Defense Artillery</a:t>
            </a:r>
          </a:p>
          <a:p>
            <a:pPr algn="ctr"/>
            <a:r>
              <a:rPr lang="en-US" sz="1200" dirty="0"/>
              <a:t>Command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60749" y="224507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414555" y="24649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 Radar</a:t>
            </a:r>
          </a:p>
          <a:p>
            <a:pPr algn="ctr"/>
            <a:r>
              <a:rPr lang="en-US" sz="1200" dirty="0"/>
              <a:t>Brigade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903811" y="2257076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309422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Long Range Air Defense Artillery Brigade</a:t>
            </a:r>
            <a:endParaRPr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798678" y="2245074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6766909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Long Range Air Defense Artillery Brigade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7191200" y="2245074"/>
            <a:ext cx="3250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689171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102 Medium Range Air Defense Artillery Brigade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9110188" y="2245074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103 Medium Range Air Defense Artillery Brigade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63867" y="2245074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41149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104 Short Range Air Defense Artillery Brigade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41272" y="3907147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94245" y="41253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105 Short Range Air Defense Artillery Brigade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462260" y="3913550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7379" y="41147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106 Anti Air Artillery Brigade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527401" y="3914776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41149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107 Anti Air Artillery Brigade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68036" y="3907147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769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Signals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57867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5487699" y="57730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Support Battalion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955714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769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Technical Maintenance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936503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085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056959" y="2012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6715" y="20142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>
            <a:cxnSpLocks/>
          </p:cNvCxnSpPr>
          <p:nvPr/>
        </p:nvCxnSpPr>
        <p:spPr>
          <a:xfrm>
            <a:off x="7358595" y="19863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251350" y="20041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997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704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71304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37206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3704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7108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3632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37164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6091862" y="5377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3694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18996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4800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1844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37571" y="197665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170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19623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891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1544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2064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7182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7285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39266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1363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53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Operations Company,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4894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00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7950" y="79283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6935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3453" y="21491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6094" y="170337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4107" y="21435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</a:t>
            </a:r>
          </a:p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693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580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56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580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008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0247" y="169845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19473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7979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27300" y="16982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098467" y="2692197"/>
            <a:ext cx="1998" cy="1028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467475" y="3720974"/>
            <a:ext cx="46405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467475" y="3720974"/>
            <a:ext cx="1998" cy="869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981075" y="4590376"/>
            <a:ext cx="10126916" cy="421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79077" y="459037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107991" y="463252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241936" y="463252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3051455" y="459037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369597" y="460999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5168652" y="4616699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394345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Integral Fires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94346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0423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471180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Force Protection Section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871181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57258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586494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 Operations Force Section</a:t>
            </a:r>
            <a:endParaRPr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86495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72572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678351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18352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66959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8657640" y="4963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Civil Affairs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57641" y="45318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43718" y="555050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52583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2584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1191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723279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Military Intelligence Platoon,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8895" y="2948760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3472" y="2939616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95" y="2943440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85240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Staff Platoon,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304453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4021" y="15988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545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IMZ-8 PKM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0277" y="2791274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1728" y="615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1262" y="1770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1537" y="17664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77204434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Tactical Security Platoon, HQ &amp; HQ Company,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8438" y="2975879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03426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21" y="96712"/>
            <a:ext cx="11809663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Headquarters &amp; Headquarters Company, 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IMZ-8 PKM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0277" y="2791274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1728" y="615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1262" y="1770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1537" y="17664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89286142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09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62479"/>
            <a:ext cx="8653" cy="40888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1383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72287" y="706371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90922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11 Radar</a:t>
            </a:r>
          </a:p>
          <a:p>
            <a:pPr algn="ctr"/>
            <a:r>
              <a:rPr lang="en-US" sz="1200" dirty="0"/>
              <a:t>Brigade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498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111 Radar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21777" y="2129991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112 Radar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401681" y="214579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536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113 Radar</a:t>
            </a:r>
          </a:p>
          <a:p>
            <a:pPr algn="ctr"/>
            <a:r>
              <a:rPr lang="en-US" sz="1200" dirty="0"/>
              <a:t>Battalion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78208" y="214579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 Electronic Warfare Battery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82920" y="5753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59616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 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833005" y="55164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909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978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9624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979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55513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555973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55575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8506" y="600514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11 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103271" y="55531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3969" y="55385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5330E3-CF59-E252-A6BC-9BF138F2F366}"/>
              </a:ext>
            </a:extLst>
          </p:cNvPr>
          <p:cNvSpPr txBox="1"/>
          <p:nvPr/>
        </p:nvSpPr>
        <p:spPr>
          <a:xfrm>
            <a:off x="956711" y="213801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31884818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11 Radar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57287339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Radar Battalion,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381150"/>
            <a:ext cx="186" cy="39017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25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271" y="625042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278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723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Radar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4533" y="18231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148915" y="226401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Radar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630363" y="205616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6782604" y="229082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Radar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7265147" y="205572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10523288" y="22447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Radar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5486817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5970" y="572211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278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750488" y="182532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7383293" y="183853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165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3570188" y="5280196"/>
            <a:ext cx="5090142" cy="7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6087715" y="52711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527640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18519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93415" y="5234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43840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2044895" y="35730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49812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453290" y="311431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846208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2639255" y="31608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838200" y="3160197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088729" y="2819863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56562" y="4133883"/>
            <a:ext cx="1061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73688" y="4133883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10984433" y="203510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AA5FD5F-AE53-3F04-80E1-26A520248C3B}"/>
              </a:ext>
            </a:extLst>
          </p:cNvPr>
          <p:cNvSpPr/>
          <p:nvPr/>
        </p:nvSpPr>
        <p:spPr>
          <a:xfrm>
            <a:off x="3009650" y="570061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4 Radar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D2CC2D5-1D23-40E1-EFFF-296A1427B3BE}"/>
              </a:ext>
            </a:extLst>
          </p:cNvPr>
          <p:cNvCxnSpPr/>
          <p:nvPr/>
        </p:nvCxnSpPr>
        <p:spPr>
          <a:xfrm>
            <a:off x="3586234" y="52724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D273E2E-264B-DF3D-A60F-6D8FC74D5AE4}"/>
              </a:ext>
            </a:extLst>
          </p:cNvPr>
          <p:cNvSpPr txBox="1"/>
          <p:nvPr/>
        </p:nvSpPr>
        <p:spPr>
          <a:xfrm>
            <a:off x="3470795" y="549096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1924819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Radar Company, Radar Battalion,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16633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 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827921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2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D74AF6-CFBE-5186-C721-45864E2E87C0}"/>
              </a:ext>
            </a:extLst>
          </p:cNvPr>
          <p:cNvSpPr txBox="1"/>
          <p:nvPr/>
        </p:nvSpPr>
        <p:spPr>
          <a:xfrm>
            <a:off x="5454882" y="2606041"/>
            <a:ext cx="1650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Multi Purpose Radar 96L6E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4320 6x6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CLAM SHELL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GIRAFFE 40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NEBO SVU EW Radar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A78A11-9356-6041-8DD2-F2AC766A7BD7}"/>
              </a:ext>
            </a:extLst>
          </p:cNvPr>
          <p:cNvSpPr txBox="1"/>
          <p:nvPr/>
        </p:nvSpPr>
        <p:spPr>
          <a:xfrm>
            <a:off x="9408589" y="2604465"/>
            <a:ext cx="1650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Multi Purpose Radar 96L6E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4320 6x6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CLAM SHELL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GIRAFFE 40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NEBO SVU EW Radar</a:t>
            </a:r>
          </a:p>
        </p:txBody>
      </p:sp>
    </p:spTree>
    <p:extLst>
      <p:ext uri="{BB962C8B-B14F-4D97-AF65-F5344CB8AC3E}">
        <p14:creationId xmlns:p14="http://schemas.microsoft.com/office/powerpoint/2010/main" val="1459540208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Radar Battalion,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9F2FAC-C9E2-45F5-9A4F-8F319982EEB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1DB0BA-9B8B-475F-9C8B-CB5A90B21808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CD12CB-DD5F-4783-A200-5608792C81C1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33236-D897-4394-8C5D-AE694DE2BFB0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560145368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Radar Battalion,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733694671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186473" y="1664634"/>
            <a:ext cx="7852197" cy="56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604832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16633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827921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457449" y="205796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96552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3292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0044788" y="1665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004833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798545" y="163892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223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581177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2170390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176066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605559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106832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518029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54882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74867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3763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92659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03743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Platoon, Electronic Warfare Battery,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4109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BTR-80A</a:t>
            </a:r>
          </a:p>
        </p:txBody>
      </p:sp>
    </p:spTree>
    <p:extLst>
      <p:ext uri="{BB962C8B-B14F-4D97-AF65-F5344CB8AC3E}">
        <p14:creationId xmlns:p14="http://schemas.microsoft.com/office/powerpoint/2010/main" val="2246628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Bomber 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Fighter Bomber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Fighter Bomber 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20585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29883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Fighter Bomber Squadron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101287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8429863" y="207092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5971263" y="205565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2223307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817667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2152100" y="4717635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69745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625948" y="369712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4457762" y="368931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53508602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35887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30652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64679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44102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99F2FAC-C9E2-45F5-9A4F-8F319982EEB0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1DB0BA-9B8B-475F-9C8B-CB5A90B21808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7CD12CB-DD5F-4783-A200-5608792C81C1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33236-D897-4394-8C5D-AE694DE2BFB0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3728384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11 Radar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411229058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Long Range Air Defense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100 Long Range Air Defense Artillery Brigade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1001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115536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1002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64554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1003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912920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9623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Electronic Warfare Battery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497308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1340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24609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Technical Maintenance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89831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17569" y="516997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3623819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Long Range 100 Air Defense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87611931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4775"/>
            <a:ext cx="121920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Battery,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7045" y="1400200"/>
            <a:ext cx="23151" cy="30629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1056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6945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936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37859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459873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86422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104856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08877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61671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76399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71164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8889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6996" y="2703491"/>
            <a:ext cx="12367" cy="19921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46599" y="51106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5645" y="4674491"/>
            <a:ext cx="1484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38313" y="46802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515049" y="46802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926246" y="51131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0289" y="565926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SA-12 CPV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1980" y="56592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82172" y="2699650"/>
            <a:ext cx="16225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SA-12B GIANT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SA-12A GLADIATOR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GRILL PAN TT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SA-12 Comd Post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98383" y="2695610"/>
            <a:ext cx="16225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SA-12B GIANT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SA-12A GLADIATOR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GRILL PAN TT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SA-12 Comd Post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444609" y="2699650"/>
            <a:ext cx="16225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SA-12B GIANT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SA-12A GLADIATOR TLAR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GRILL PAN TT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SA-12 Comd Post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Generic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EBC51CF5-AE50-543D-255F-5F8931D6A138}"/>
              </a:ext>
            </a:extLst>
          </p:cNvPr>
          <p:cNvSpPr/>
          <p:nvPr/>
        </p:nvSpPr>
        <p:spPr>
          <a:xfrm>
            <a:off x="2405414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68005A9-9795-6575-EEA4-5D89BC24D47B}"/>
              </a:ext>
            </a:extLst>
          </p:cNvPr>
          <p:cNvCxnSpPr/>
          <p:nvPr/>
        </p:nvCxnSpPr>
        <p:spPr>
          <a:xfrm>
            <a:off x="3001806" y="16991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995B8DD-0496-2161-D4AD-7EC3F3F0A316}"/>
              </a:ext>
            </a:extLst>
          </p:cNvPr>
          <p:cNvSpPr txBox="1"/>
          <p:nvPr/>
        </p:nvSpPr>
        <p:spPr>
          <a:xfrm>
            <a:off x="2754418" y="167393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D8D6013-11F7-3E1C-DF6A-D55428AD56C2}"/>
              </a:ext>
            </a:extLst>
          </p:cNvPr>
          <p:cNvSpPr txBox="1"/>
          <p:nvPr/>
        </p:nvSpPr>
        <p:spPr>
          <a:xfrm>
            <a:off x="2334207" y="2708874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BILLBOARD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HIGH SCREEN BS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5E5C0F7-71BA-E4DF-0ADE-B8DB01CB619F}"/>
              </a:ext>
            </a:extLst>
          </p:cNvPr>
          <p:cNvCxnSpPr>
            <a:cxnSpLocks/>
          </p:cNvCxnSpPr>
          <p:nvPr/>
        </p:nvCxnSpPr>
        <p:spPr>
          <a:xfrm flipH="1">
            <a:off x="6098164" y="4463179"/>
            <a:ext cx="29440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3E975B-412C-8000-F4A1-BD4E80F2E134}"/>
              </a:ext>
            </a:extLst>
          </p:cNvPr>
          <p:cNvCxnSpPr/>
          <p:nvPr/>
        </p:nvCxnSpPr>
        <p:spPr>
          <a:xfrm>
            <a:off x="6104322" y="44590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C37C734-0E48-C2F4-3144-FF17AB4A3C38}"/>
              </a:ext>
            </a:extLst>
          </p:cNvPr>
          <p:cNvCxnSpPr/>
          <p:nvPr/>
        </p:nvCxnSpPr>
        <p:spPr>
          <a:xfrm>
            <a:off x="9042201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F18082-17FF-4AD9-ADC5-DF09F5120F55}"/>
              </a:ext>
            </a:extLst>
          </p:cNvPr>
          <p:cNvCxnSpPr/>
          <p:nvPr/>
        </p:nvCxnSpPr>
        <p:spPr>
          <a:xfrm>
            <a:off x="7617154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ject 60">
            <a:extLst>
              <a:ext uri="{FF2B5EF4-FFF2-40B4-BE49-F238E27FC236}">
                <a16:creationId xmlns:a16="http://schemas.microsoft.com/office/drawing/2014/main" id="{9E26739A-FBD6-32A5-F2B9-C70F688631AE}"/>
              </a:ext>
            </a:extLst>
          </p:cNvPr>
          <p:cNvSpPr/>
          <p:nvPr/>
        </p:nvSpPr>
        <p:spPr>
          <a:xfrm>
            <a:off x="7036359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315EB2-7100-409A-47A8-203A0321121A}"/>
              </a:ext>
            </a:extLst>
          </p:cNvPr>
          <p:cNvSpPr txBox="1"/>
          <p:nvPr/>
        </p:nvSpPr>
        <p:spPr>
          <a:xfrm>
            <a:off x="7385363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5" name="object 60">
            <a:extLst>
              <a:ext uri="{FF2B5EF4-FFF2-40B4-BE49-F238E27FC236}">
                <a16:creationId xmlns:a16="http://schemas.microsoft.com/office/drawing/2014/main" id="{B0FE718B-B66E-BB3D-FB5A-0F024306B6E6}"/>
              </a:ext>
            </a:extLst>
          </p:cNvPr>
          <p:cNvSpPr/>
          <p:nvPr/>
        </p:nvSpPr>
        <p:spPr>
          <a:xfrm>
            <a:off x="5509962" y="48515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CDB14A-E865-7B0B-CE36-F148B2761C83}"/>
              </a:ext>
            </a:extLst>
          </p:cNvPr>
          <p:cNvSpPr txBox="1"/>
          <p:nvPr/>
        </p:nvSpPr>
        <p:spPr>
          <a:xfrm>
            <a:off x="5858966" y="4406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2FA7A9-B969-CCD0-1609-20F34A5B52ED}"/>
              </a:ext>
            </a:extLst>
          </p:cNvPr>
          <p:cNvSpPr txBox="1"/>
          <p:nvPr/>
        </p:nvSpPr>
        <p:spPr>
          <a:xfrm>
            <a:off x="836947" y="463608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80994B-9947-3F8D-ED31-43756C8201EF}"/>
              </a:ext>
            </a:extLst>
          </p:cNvPr>
          <p:cNvSpPr txBox="1"/>
          <p:nvPr/>
        </p:nvSpPr>
        <p:spPr>
          <a:xfrm>
            <a:off x="2324195" y="467044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12435631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843984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BMP-2</a:t>
            </a:r>
          </a:p>
        </p:txBody>
      </p:sp>
    </p:spTree>
    <p:extLst>
      <p:ext uri="{BB962C8B-B14F-4D97-AF65-F5344CB8AC3E}">
        <p14:creationId xmlns:p14="http://schemas.microsoft.com/office/powerpoint/2010/main" val="2577250917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Ksh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298309140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570416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84" y="104775"/>
            <a:ext cx="1194735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Maintenance Platoon, 100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587489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3884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88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29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88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77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75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77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85199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886939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3421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89016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8755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31852" y="59006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88289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139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009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Squadron, Fighter Bomber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Bomber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Fighter Bomber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Fighter Bomber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25539" y="2072909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29883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Fighter Bomber 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101287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5995327" y="205565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8281666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74050091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100 Long Range Air Defense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101 Long Range Air Defense Artillery Brigade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1011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115536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1012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64554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1013 Long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912920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9623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Electronic Warfare Battery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497308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1340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24609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101 Technical Maintenance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89831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17569" y="516997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04247168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101Long Range Air Defense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407142749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4775"/>
            <a:ext cx="121920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Battery,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7045" y="1400200"/>
            <a:ext cx="23151" cy="30629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1056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6945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936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37859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459873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86422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104856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08877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61671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76399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Air Defense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71164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8889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6996" y="2703491"/>
            <a:ext cx="12367" cy="19921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46599" y="51106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5645" y="4674491"/>
            <a:ext cx="1484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38313" y="46802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515049" y="46802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926246" y="51131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0289" y="565926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BAIKAL CP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1980" y="56592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82172" y="2699650"/>
            <a:ext cx="15055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SA-10 TEL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98383" y="2695610"/>
            <a:ext cx="15055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SA-10 TEL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444609" y="2699650"/>
            <a:ext cx="15055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SA-10 TEL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EBC51CF5-AE50-543D-255F-5F8931D6A138}"/>
              </a:ext>
            </a:extLst>
          </p:cNvPr>
          <p:cNvSpPr/>
          <p:nvPr/>
        </p:nvSpPr>
        <p:spPr>
          <a:xfrm>
            <a:off x="2405414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68005A9-9795-6575-EEA4-5D89BC24D47B}"/>
              </a:ext>
            </a:extLst>
          </p:cNvPr>
          <p:cNvCxnSpPr/>
          <p:nvPr/>
        </p:nvCxnSpPr>
        <p:spPr>
          <a:xfrm>
            <a:off x="3001806" y="16991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995B8DD-0496-2161-D4AD-7EC3F3F0A316}"/>
              </a:ext>
            </a:extLst>
          </p:cNvPr>
          <p:cNvSpPr txBox="1"/>
          <p:nvPr/>
        </p:nvSpPr>
        <p:spPr>
          <a:xfrm>
            <a:off x="2754418" y="167393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D8D6013-11F7-3E1C-DF6A-D55428AD56C2}"/>
              </a:ext>
            </a:extLst>
          </p:cNvPr>
          <p:cNvSpPr txBox="1"/>
          <p:nvPr/>
        </p:nvSpPr>
        <p:spPr>
          <a:xfrm>
            <a:off x="2334207" y="2708874"/>
            <a:ext cx="14622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 TIN SHIELD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CLAM SHELL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TIN Shield Antenna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TIN SHIELD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Spt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5E5C0F7-71BA-E4DF-0ADE-B8DB01CB619F}"/>
              </a:ext>
            </a:extLst>
          </p:cNvPr>
          <p:cNvCxnSpPr>
            <a:cxnSpLocks/>
          </p:cNvCxnSpPr>
          <p:nvPr/>
        </p:nvCxnSpPr>
        <p:spPr>
          <a:xfrm flipH="1">
            <a:off x="6098164" y="4463179"/>
            <a:ext cx="29440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3E975B-412C-8000-F4A1-BD4E80F2E134}"/>
              </a:ext>
            </a:extLst>
          </p:cNvPr>
          <p:cNvCxnSpPr/>
          <p:nvPr/>
        </p:nvCxnSpPr>
        <p:spPr>
          <a:xfrm>
            <a:off x="6104322" y="44590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C37C734-0E48-C2F4-3144-FF17AB4A3C38}"/>
              </a:ext>
            </a:extLst>
          </p:cNvPr>
          <p:cNvCxnSpPr/>
          <p:nvPr/>
        </p:nvCxnSpPr>
        <p:spPr>
          <a:xfrm>
            <a:off x="9042201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F18082-17FF-4AD9-ADC5-DF09F5120F55}"/>
              </a:ext>
            </a:extLst>
          </p:cNvPr>
          <p:cNvCxnSpPr/>
          <p:nvPr/>
        </p:nvCxnSpPr>
        <p:spPr>
          <a:xfrm>
            <a:off x="7617154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ject 60">
            <a:extLst>
              <a:ext uri="{FF2B5EF4-FFF2-40B4-BE49-F238E27FC236}">
                <a16:creationId xmlns:a16="http://schemas.microsoft.com/office/drawing/2014/main" id="{9E26739A-FBD6-32A5-F2B9-C70F688631AE}"/>
              </a:ext>
            </a:extLst>
          </p:cNvPr>
          <p:cNvSpPr/>
          <p:nvPr/>
        </p:nvSpPr>
        <p:spPr>
          <a:xfrm>
            <a:off x="7036359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315EB2-7100-409A-47A8-203A0321121A}"/>
              </a:ext>
            </a:extLst>
          </p:cNvPr>
          <p:cNvSpPr txBox="1"/>
          <p:nvPr/>
        </p:nvSpPr>
        <p:spPr>
          <a:xfrm>
            <a:off x="7385363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5" name="object 60">
            <a:extLst>
              <a:ext uri="{FF2B5EF4-FFF2-40B4-BE49-F238E27FC236}">
                <a16:creationId xmlns:a16="http://schemas.microsoft.com/office/drawing/2014/main" id="{B0FE718B-B66E-BB3D-FB5A-0F024306B6E6}"/>
              </a:ext>
            </a:extLst>
          </p:cNvPr>
          <p:cNvSpPr/>
          <p:nvPr/>
        </p:nvSpPr>
        <p:spPr>
          <a:xfrm>
            <a:off x="5509962" y="48515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CDB14A-E865-7B0B-CE36-F148B2761C83}"/>
              </a:ext>
            </a:extLst>
          </p:cNvPr>
          <p:cNvSpPr txBox="1"/>
          <p:nvPr/>
        </p:nvSpPr>
        <p:spPr>
          <a:xfrm>
            <a:off x="5858966" y="4406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2FA7A9-B969-CCD0-1609-20F34A5B52ED}"/>
              </a:ext>
            </a:extLst>
          </p:cNvPr>
          <p:cNvSpPr txBox="1"/>
          <p:nvPr/>
        </p:nvSpPr>
        <p:spPr>
          <a:xfrm>
            <a:off x="836947" y="463608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80994B-9947-3F8D-ED31-43756C8201EF}"/>
              </a:ext>
            </a:extLst>
          </p:cNvPr>
          <p:cNvSpPr txBox="1"/>
          <p:nvPr/>
        </p:nvSpPr>
        <p:spPr>
          <a:xfrm>
            <a:off x="2324195" y="467044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85273026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49884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</p:spTree>
    <p:extLst>
      <p:ext uri="{BB962C8B-B14F-4D97-AF65-F5344CB8AC3E}">
        <p14:creationId xmlns:p14="http://schemas.microsoft.com/office/powerpoint/2010/main" val="167328201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887072045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762356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84" y="104775"/>
            <a:ext cx="1194735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Maintenance Platoon, 101 Long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587489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3884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88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29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88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77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75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77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85199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886939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3421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89016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8755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31852" y="59006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88289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139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797537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Medium Range Air Defense Artillery Brigade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115536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64554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912920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9623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 Battery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497308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1340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24609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89831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17569" y="516997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2592464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Medium Range Air Defense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SNOWDRIFT TA Radar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69 4x4 Comd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580272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Company, Fighter Bomber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Bomber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Fighter Bomber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Bomber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4782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SU-30MKK FLANKER 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1.5T </a:t>
            </a:r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2473607471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4775"/>
            <a:ext cx="121920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Battery,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7045" y="1400200"/>
            <a:ext cx="23151" cy="30629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1056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6945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936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37859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459873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86422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104856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08877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61671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76399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Medium Range Air Defense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71164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8889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6996" y="2703491"/>
            <a:ext cx="12367" cy="19921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46599" y="51106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5645" y="4674491"/>
            <a:ext cx="1484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38313" y="46802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515049" y="46802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926246" y="51131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0289" y="565926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Bty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C3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1980" y="56592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URAl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82172" y="2699650"/>
            <a:ext cx="15055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SA-11 GLADFLY TELAR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SA-11 Loader/Launcher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98383" y="2695610"/>
            <a:ext cx="15055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SA-10 TEL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444609" y="2699650"/>
            <a:ext cx="15055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SA-10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SA-10 TEL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TOMB STONE FC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EBC51CF5-AE50-543D-255F-5F8931D6A138}"/>
              </a:ext>
            </a:extLst>
          </p:cNvPr>
          <p:cNvSpPr/>
          <p:nvPr/>
        </p:nvSpPr>
        <p:spPr>
          <a:xfrm>
            <a:off x="2405414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68005A9-9795-6575-EEA4-5D89BC24D47B}"/>
              </a:ext>
            </a:extLst>
          </p:cNvPr>
          <p:cNvCxnSpPr/>
          <p:nvPr/>
        </p:nvCxnSpPr>
        <p:spPr>
          <a:xfrm>
            <a:off x="3001806" y="16991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995B8DD-0496-2161-D4AD-7EC3F3F0A316}"/>
              </a:ext>
            </a:extLst>
          </p:cNvPr>
          <p:cNvSpPr txBox="1"/>
          <p:nvPr/>
        </p:nvSpPr>
        <p:spPr>
          <a:xfrm>
            <a:off x="2754418" y="167393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D8D6013-11F7-3E1C-DF6A-D55428AD56C2}"/>
              </a:ext>
            </a:extLst>
          </p:cNvPr>
          <p:cNvSpPr txBox="1"/>
          <p:nvPr/>
        </p:nvSpPr>
        <p:spPr>
          <a:xfrm>
            <a:off x="2334207" y="2708874"/>
            <a:ext cx="1757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SA-11 SNOWDRIFT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5E5C0F7-71BA-E4DF-0ADE-B8DB01CB619F}"/>
              </a:ext>
            </a:extLst>
          </p:cNvPr>
          <p:cNvCxnSpPr>
            <a:cxnSpLocks/>
          </p:cNvCxnSpPr>
          <p:nvPr/>
        </p:nvCxnSpPr>
        <p:spPr>
          <a:xfrm flipH="1">
            <a:off x="6098164" y="4463179"/>
            <a:ext cx="29440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3E975B-412C-8000-F4A1-BD4E80F2E134}"/>
              </a:ext>
            </a:extLst>
          </p:cNvPr>
          <p:cNvCxnSpPr/>
          <p:nvPr/>
        </p:nvCxnSpPr>
        <p:spPr>
          <a:xfrm>
            <a:off x="6104322" y="44590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C37C734-0E48-C2F4-3144-FF17AB4A3C38}"/>
              </a:ext>
            </a:extLst>
          </p:cNvPr>
          <p:cNvCxnSpPr/>
          <p:nvPr/>
        </p:nvCxnSpPr>
        <p:spPr>
          <a:xfrm>
            <a:off x="9042201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F18082-17FF-4AD9-ADC5-DF09F5120F55}"/>
              </a:ext>
            </a:extLst>
          </p:cNvPr>
          <p:cNvCxnSpPr/>
          <p:nvPr/>
        </p:nvCxnSpPr>
        <p:spPr>
          <a:xfrm>
            <a:off x="7617154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ject 60">
            <a:extLst>
              <a:ext uri="{FF2B5EF4-FFF2-40B4-BE49-F238E27FC236}">
                <a16:creationId xmlns:a16="http://schemas.microsoft.com/office/drawing/2014/main" id="{9E26739A-FBD6-32A5-F2B9-C70F688631AE}"/>
              </a:ext>
            </a:extLst>
          </p:cNvPr>
          <p:cNvSpPr/>
          <p:nvPr/>
        </p:nvSpPr>
        <p:spPr>
          <a:xfrm>
            <a:off x="7036359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315EB2-7100-409A-47A8-203A0321121A}"/>
              </a:ext>
            </a:extLst>
          </p:cNvPr>
          <p:cNvSpPr txBox="1"/>
          <p:nvPr/>
        </p:nvSpPr>
        <p:spPr>
          <a:xfrm>
            <a:off x="7385363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5" name="object 60">
            <a:extLst>
              <a:ext uri="{FF2B5EF4-FFF2-40B4-BE49-F238E27FC236}">
                <a16:creationId xmlns:a16="http://schemas.microsoft.com/office/drawing/2014/main" id="{B0FE718B-B66E-BB3D-FB5A-0F024306B6E6}"/>
              </a:ext>
            </a:extLst>
          </p:cNvPr>
          <p:cNvSpPr/>
          <p:nvPr/>
        </p:nvSpPr>
        <p:spPr>
          <a:xfrm>
            <a:off x="5509962" y="48515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CDB14A-E865-7B0B-CE36-F148B2761C83}"/>
              </a:ext>
            </a:extLst>
          </p:cNvPr>
          <p:cNvSpPr txBox="1"/>
          <p:nvPr/>
        </p:nvSpPr>
        <p:spPr>
          <a:xfrm>
            <a:off x="5858966" y="4406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2FA7A9-B969-CCD0-1609-20F34A5B52ED}"/>
              </a:ext>
            </a:extLst>
          </p:cNvPr>
          <p:cNvSpPr txBox="1"/>
          <p:nvPr/>
        </p:nvSpPr>
        <p:spPr>
          <a:xfrm>
            <a:off x="836947" y="463608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80994B-9947-3F8D-ED31-43756C8201EF}"/>
              </a:ext>
            </a:extLst>
          </p:cNvPr>
          <p:cNvSpPr txBox="1"/>
          <p:nvPr/>
        </p:nvSpPr>
        <p:spPr>
          <a:xfrm>
            <a:off x="2324195" y="467044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848487379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288582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</p:spTree>
    <p:extLst>
      <p:ext uri="{BB962C8B-B14F-4D97-AF65-F5344CB8AC3E}">
        <p14:creationId xmlns:p14="http://schemas.microsoft.com/office/powerpoint/2010/main" val="1532145051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74024677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735115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84" y="104775"/>
            <a:ext cx="1194735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Maintenance Platoon, Medium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587489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3884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88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29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88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77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75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77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85199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886939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3421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89016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8755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31852" y="59006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88289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139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503754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Brigade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6190" y="644092"/>
            <a:ext cx="2744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4694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Short Range Air Defense Artillery Brigade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82521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632760" y="230069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3115536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663116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5164554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41202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</a:t>
            </a:r>
            <a:r>
              <a:rPr lang="en-US" sz="1200" dirty="0" err="1"/>
              <a:t>Bty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6912920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413684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889623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811" y="229136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 Battery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89309" y="208351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497308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3" name="object 60">
            <a:extLst>
              <a:ext uri="{FF2B5EF4-FFF2-40B4-BE49-F238E27FC236}">
                <a16:creationId xmlns:a16="http://schemas.microsoft.com/office/drawing/2014/main" id="{66F1F12B-68E3-441E-A4D8-30E9A2393C4A}"/>
              </a:ext>
            </a:extLst>
          </p:cNvPr>
          <p:cNvSpPr/>
          <p:nvPr/>
        </p:nvSpPr>
        <p:spPr>
          <a:xfrm>
            <a:off x="5501340" y="5611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5824609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60753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824533" y="517575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4694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228509" y="18391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5272201" y="18390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016284" y="1836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003856" y="184255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35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20165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210090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A7141411-C0E1-4D5A-8DDE-DF669A3F3608}"/>
              </a:ext>
            </a:extLst>
          </p:cNvPr>
          <p:cNvCxnSpPr/>
          <p:nvPr/>
        </p:nvCxnSpPr>
        <p:spPr>
          <a:xfrm>
            <a:off x="6089831" y="521333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2079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7599459-CE48-403F-8792-3CC5D4000EA5}"/>
              </a:ext>
            </a:extLst>
          </p:cNvPr>
          <p:cNvSpPr txBox="1"/>
          <p:nvPr/>
        </p:nvSpPr>
        <p:spPr>
          <a:xfrm>
            <a:off x="817569" y="516997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19228757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Company,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37896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3032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Short Air Defense Artillery Brigade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59937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19622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199473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19803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825922" y="15400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59937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588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58805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53087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549498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SNOWDRIFT TA Radar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2085409" y="2758480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491049" y="31292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4564923" y="31270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6831" y="275848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3647671" y="2761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845419" y="270062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55952" y="27006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03626" y="5957905"/>
            <a:ext cx="1718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49756" y="3705487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68556" y="3705487"/>
            <a:ext cx="1735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67099" y="2700621"/>
            <a:ext cx="3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3647671" y="2543370"/>
            <a:ext cx="0" cy="221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48654" y="4896630"/>
            <a:ext cx="4330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54294" y="53126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58385" y="48988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78551" y="588081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69 4x4 Comd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82830" y="58977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5152699" y="276855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3053311" y="31321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082735" y="3675680"/>
            <a:ext cx="2674" cy="1220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897880" y="531646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341466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Operations Team</a:t>
            </a: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85052" y="531588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 Staff Section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492240" y="489663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935826" y="48922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5386469" y="488476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66666" y="485864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350820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787349" y="4857548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194750" y="485754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12406" y="588081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63502" y="5878291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97357" y="5878291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URAL 375D C3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1095793" y="2529037"/>
            <a:ext cx="2674" cy="24740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2887446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8025405" y="5002461"/>
            <a:ext cx="3077141" cy="5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34101" y="288444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753827" y="28957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020616" y="499908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581583" y="49955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098857" y="5000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9165276" y="330140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sp>
        <p:nvSpPr>
          <p:cNvPr id="96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7439741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987223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Squad</a:t>
            </a:r>
          </a:p>
        </p:txBody>
      </p:sp>
      <p:sp>
        <p:nvSpPr>
          <p:cNvPr id="98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0054" y="54109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559598" y="286768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832629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695" y="497049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40821" y="3883453"/>
            <a:ext cx="1350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73587" y="3888591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345451" y="5950298"/>
            <a:ext cx="1377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890837" y="5957905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4BD61F-A496-4DB3-A737-222E0DBBDDD6}"/>
              </a:ext>
            </a:extLst>
          </p:cNvPr>
          <p:cNvSpPr txBox="1"/>
          <p:nvPr/>
        </p:nvSpPr>
        <p:spPr>
          <a:xfrm>
            <a:off x="3536071" y="1782560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26764914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4775"/>
            <a:ext cx="121920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Battery,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7045" y="1400200"/>
            <a:ext cx="23151" cy="30629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1056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269458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10508936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37859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8459873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864223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11104856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808877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4616713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8076399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Short Range Air Defense Artillery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671164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98889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6996" y="2703491"/>
            <a:ext cx="12367" cy="19921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46599" y="51106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35645" y="4674491"/>
            <a:ext cx="1484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38313" y="46802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515049" y="468029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1926246" y="511315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0289" y="565926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SA-11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Bty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C3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1980" y="565926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URAl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82172" y="2699650"/>
            <a:ext cx="18085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SA-22 GREYHOUND PANSTIR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98383" y="2695610"/>
            <a:ext cx="18085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SA-22 GREYHOUND PANSTIR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444609" y="2699650"/>
            <a:ext cx="18085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BTR-80K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SA-22 GREYHOUND PANSTIR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EBC51CF5-AE50-543D-255F-5F8931D6A138}"/>
              </a:ext>
            </a:extLst>
          </p:cNvPr>
          <p:cNvSpPr/>
          <p:nvPr/>
        </p:nvSpPr>
        <p:spPr>
          <a:xfrm>
            <a:off x="2405414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68005A9-9795-6575-EEA4-5D89BC24D47B}"/>
              </a:ext>
            </a:extLst>
          </p:cNvPr>
          <p:cNvCxnSpPr/>
          <p:nvPr/>
        </p:nvCxnSpPr>
        <p:spPr>
          <a:xfrm>
            <a:off x="3001806" y="16991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995B8DD-0496-2161-D4AD-7EC3F3F0A316}"/>
              </a:ext>
            </a:extLst>
          </p:cNvPr>
          <p:cNvSpPr txBox="1"/>
          <p:nvPr/>
        </p:nvSpPr>
        <p:spPr>
          <a:xfrm>
            <a:off x="2754418" y="167393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D8D6013-11F7-3E1C-DF6A-D55428AD56C2}"/>
              </a:ext>
            </a:extLst>
          </p:cNvPr>
          <p:cNvSpPr txBox="1"/>
          <p:nvPr/>
        </p:nvSpPr>
        <p:spPr>
          <a:xfrm>
            <a:off x="2334207" y="2708874"/>
            <a:ext cx="1757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SA-11 SNOWDRIFT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5E5C0F7-71BA-E4DF-0ADE-B8DB01CB619F}"/>
              </a:ext>
            </a:extLst>
          </p:cNvPr>
          <p:cNvCxnSpPr>
            <a:cxnSpLocks/>
          </p:cNvCxnSpPr>
          <p:nvPr/>
        </p:nvCxnSpPr>
        <p:spPr>
          <a:xfrm flipH="1">
            <a:off x="6098164" y="4463179"/>
            <a:ext cx="29440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3E975B-412C-8000-F4A1-BD4E80F2E134}"/>
              </a:ext>
            </a:extLst>
          </p:cNvPr>
          <p:cNvCxnSpPr/>
          <p:nvPr/>
        </p:nvCxnSpPr>
        <p:spPr>
          <a:xfrm>
            <a:off x="6104322" y="44590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C37C734-0E48-C2F4-3144-FF17AB4A3C38}"/>
              </a:ext>
            </a:extLst>
          </p:cNvPr>
          <p:cNvCxnSpPr/>
          <p:nvPr/>
        </p:nvCxnSpPr>
        <p:spPr>
          <a:xfrm>
            <a:off x="9042201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F18082-17FF-4AD9-ADC5-DF09F5120F55}"/>
              </a:ext>
            </a:extLst>
          </p:cNvPr>
          <p:cNvCxnSpPr/>
          <p:nvPr/>
        </p:nvCxnSpPr>
        <p:spPr>
          <a:xfrm>
            <a:off x="7617154" y="44590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ject 60">
            <a:extLst>
              <a:ext uri="{FF2B5EF4-FFF2-40B4-BE49-F238E27FC236}">
                <a16:creationId xmlns:a16="http://schemas.microsoft.com/office/drawing/2014/main" id="{9E26739A-FBD6-32A5-F2B9-C70F688631AE}"/>
              </a:ext>
            </a:extLst>
          </p:cNvPr>
          <p:cNvSpPr/>
          <p:nvPr/>
        </p:nvSpPr>
        <p:spPr>
          <a:xfrm>
            <a:off x="7036359" y="48477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315EB2-7100-409A-47A8-203A0321121A}"/>
              </a:ext>
            </a:extLst>
          </p:cNvPr>
          <p:cNvSpPr txBox="1"/>
          <p:nvPr/>
        </p:nvSpPr>
        <p:spPr>
          <a:xfrm>
            <a:off x="7385363" y="440292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5" name="object 60">
            <a:extLst>
              <a:ext uri="{FF2B5EF4-FFF2-40B4-BE49-F238E27FC236}">
                <a16:creationId xmlns:a16="http://schemas.microsoft.com/office/drawing/2014/main" id="{B0FE718B-B66E-BB3D-FB5A-0F024306B6E6}"/>
              </a:ext>
            </a:extLst>
          </p:cNvPr>
          <p:cNvSpPr/>
          <p:nvPr/>
        </p:nvSpPr>
        <p:spPr>
          <a:xfrm>
            <a:off x="5509962" y="48515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CDB14A-E865-7B0B-CE36-F148B2761C83}"/>
              </a:ext>
            </a:extLst>
          </p:cNvPr>
          <p:cNvSpPr txBox="1"/>
          <p:nvPr/>
        </p:nvSpPr>
        <p:spPr>
          <a:xfrm>
            <a:off x="5858966" y="4406706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2FA7A9-B969-CCD0-1609-20F34A5B52ED}"/>
              </a:ext>
            </a:extLst>
          </p:cNvPr>
          <p:cNvSpPr txBox="1"/>
          <p:nvPr/>
        </p:nvSpPr>
        <p:spPr>
          <a:xfrm>
            <a:off x="836947" y="463608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80994B-9947-3F8D-ED31-43756C8201EF}"/>
              </a:ext>
            </a:extLst>
          </p:cNvPr>
          <p:cNvSpPr txBox="1"/>
          <p:nvPr/>
        </p:nvSpPr>
        <p:spPr>
          <a:xfrm>
            <a:off x="2324195" y="467044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60831570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MANPAD Battery,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6647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69965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MANPAD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68823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DOG EAR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69561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699650"/>
            <a:ext cx="1624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SA-18 MANPAD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Lauuncher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329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Battalion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64800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18449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37571" y="197665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520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17016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1962321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891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1544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2064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71824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72851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39266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000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Fighter Bomber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473443544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Warfare Battery,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Battery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68332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7126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22606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22460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8729" y="3252051"/>
            <a:ext cx="0" cy="2185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575" y="576002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78263" y="5428697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0289" y="542595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66642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3024230" y="542594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35427" y="57625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72280" y="57669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2265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51161" y="6308661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0057" y="6308661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87963" y="62631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4347727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4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6148782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753699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6557177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0095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6743142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4942087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6098223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60449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7575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  <p:sp>
        <p:nvSpPr>
          <p:cNvPr id="51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8703378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Radar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2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10504433" y="402790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109350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2828" y="356917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9305746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11098793" y="3615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 flipV="1">
            <a:off x="9297738" y="3615050"/>
            <a:ext cx="1809880" cy="1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 flipH="1">
            <a:off x="11095712" y="3274716"/>
            <a:ext cx="1636" cy="3359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616100" y="4588736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GIRAFE 40 TA Radar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3226" y="4588736"/>
            <a:ext cx="7745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BTR-80A</a:t>
            </a:r>
          </a:p>
        </p:txBody>
      </p:sp>
    </p:spTree>
    <p:extLst>
      <p:ext uri="{BB962C8B-B14F-4D97-AF65-F5344CB8AC3E}">
        <p14:creationId xmlns:p14="http://schemas.microsoft.com/office/powerpoint/2010/main" val="1451850522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BMP-1Ksh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24514111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288343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84" y="104775"/>
            <a:ext cx="1194735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Maintenance Platoon, Short Range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Brigade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 Air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Artillery Command,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587489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3884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88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32914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63100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3329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88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77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75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77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2644" y="185199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01528" y="186252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2886939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3421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Technical Maintenance</a:t>
            </a:r>
            <a:br>
              <a:rPr lang="en-US" sz="1200" dirty="0"/>
            </a:br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89016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4130" y="187552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831852" y="59006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6987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3624" y="288289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69850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139" y="2886939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Transloader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8482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C28F1-2DE9-C65A-0299-1D61C5441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233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Area</a:t>
            </a:r>
          </a:p>
        </p:txBody>
      </p:sp>
    </p:spTree>
    <p:extLst>
      <p:ext uri="{BB962C8B-B14F-4D97-AF65-F5344CB8AC3E}">
        <p14:creationId xmlns:p14="http://schemas.microsoft.com/office/powerpoint/2010/main" val="280550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Fighter Bomber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287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601538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46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564286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437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84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Fixed Wing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213773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682450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42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533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Operations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4894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00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Operations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7950" y="79283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6935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Current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3453" y="21491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Future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456094" y="170337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322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</a:t>
            </a:r>
          </a:p>
          <a:p>
            <a:pPr algn="ctr"/>
            <a:r>
              <a:rPr lang="en-US" sz="1200" dirty="0"/>
              <a:t>Operations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4107" y="214355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Functional</a:t>
            </a:r>
          </a:p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6935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5802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563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580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70085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0247" y="169845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19473"/>
            <a:ext cx="1359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7979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71334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27300" y="16982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098467" y="2692197"/>
            <a:ext cx="1998" cy="1028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6467475" y="3720974"/>
            <a:ext cx="46405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467475" y="3720974"/>
            <a:ext cx="1998" cy="8694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981075" y="4590376"/>
            <a:ext cx="10126916" cy="421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79077" y="459037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1107991" y="4632526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9241936" y="463252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3051455" y="4590375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7369597" y="460999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5168652" y="4616699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394345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Integral Fires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94346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0423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471180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Force Protection Section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2871181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357258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586494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 Operations Force Section</a:t>
            </a:r>
            <a:endParaRPr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4986495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72572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678351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718352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66959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8657640" y="49633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Civil Affairs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57641" y="45318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43718" y="555050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10525839" y="49611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Engineer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25840" y="452970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11917" y="5548327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51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49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3809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Bomber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935246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Attack 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Ground Attack 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Ground Attack 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Company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91023" y="205857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29883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Ground Attack Squadron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101287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8429863" y="207092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5971263" y="2055658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2223307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817667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2152100" y="4717635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69745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625948" y="369712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4457762" y="368931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763414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Squadron, Ground Attack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Attack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Ground </a:t>
            </a:r>
          </a:p>
          <a:p>
            <a:pPr algn="ctr"/>
            <a:r>
              <a:rPr lang="en-US" sz="1200" dirty="0"/>
              <a:t>Attack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194420" y="230668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Ground Attack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647580" y="205071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830095" y="23188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768792" y="18055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426015" y="1798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7129551" y="2311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Ground Attack 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737503" y="17913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7631543" y="20684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177584" y="18501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0A63DAD5-4344-558A-FED1-DB4DED96CF40}"/>
              </a:ext>
            </a:extLst>
          </p:cNvPr>
          <p:cNvSpPr/>
          <p:nvPr/>
        </p:nvSpPr>
        <p:spPr>
          <a:xfrm>
            <a:off x="3888239" y="231032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Ground Attack 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17C2CFF-EE66-0D98-B632-95516448B817}"/>
              </a:ext>
            </a:extLst>
          </p:cNvPr>
          <p:cNvCxnSpPr/>
          <p:nvPr/>
        </p:nvCxnSpPr>
        <p:spPr>
          <a:xfrm>
            <a:off x="4496191" y="1790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086DFD8-E753-F298-481A-3696285FDD1A}"/>
              </a:ext>
            </a:extLst>
          </p:cNvPr>
          <p:cNvSpPr txBox="1"/>
          <p:nvPr/>
        </p:nvSpPr>
        <p:spPr>
          <a:xfrm>
            <a:off x="4390231" y="206714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4995684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Company, Ground Attack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Attack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Ground Attack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Attack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SU-39 FROGFOOT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1.5T </a:t>
            </a:r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42616510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Ground Attack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7825952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Ground Attack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9704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149413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3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Military Intelligence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Military Intelligence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Management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Information Operations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8895" y="2948760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3472" y="2939616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95" y="2943440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7687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0036661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4457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261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Fixed Wing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118676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6439163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145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2284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9141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Ground Attack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041984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Combat Helicopter 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Combat Helicopter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Attack Helicopter 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Attack Helicopter Squadron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Utility Helicopter Squadron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78991" y="205857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504046" y="57770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>
            <a:cxnSpLocks/>
          </p:cNvCxnSpPr>
          <p:nvPr/>
        </p:nvCxnSpPr>
        <p:spPr>
          <a:xfrm>
            <a:off x="6101287" y="1778560"/>
            <a:ext cx="0" cy="34551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8405799" y="20709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5981974" y="5533825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367213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198266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350165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>
            <a:cxnSpLocks/>
          </p:cNvCxnSpPr>
          <p:nvPr/>
        </p:nvCxnSpPr>
        <p:spPr>
          <a:xfrm>
            <a:off x="1085409" y="3196227"/>
            <a:ext cx="3006266" cy="85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 flipH="1">
            <a:off x="1081067" y="2860386"/>
            <a:ext cx="4342" cy="3412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577027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096017" y="3196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430450" y="4200273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1911460" y="420027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2122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1921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385308" y="31797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3904298" y="317194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B21952-4152-0390-ED5E-2802E4C10E7E}"/>
              </a:ext>
            </a:extLst>
          </p:cNvPr>
          <p:cNvCxnSpPr>
            <a:cxnSpLocks/>
          </p:cNvCxnSpPr>
          <p:nvPr/>
        </p:nvCxnSpPr>
        <p:spPr>
          <a:xfrm>
            <a:off x="3649038" y="5223832"/>
            <a:ext cx="4881059" cy="70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DF955E2-E9A9-94F4-0C21-032C321D2CDA}"/>
              </a:ext>
            </a:extLst>
          </p:cNvPr>
          <p:cNvCxnSpPr>
            <a:cxnSpLocks/>
          </p:cNvCxnSpPr>
          <p:nvPr/>
        </p:nvCxnSpPr>
        <p:spPr>
          <a:xfrm flipH="1">
            <a:off x="6102018" y="523436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object 60">
            <a:extLst>
              <a:ext uri="{FF2B5EF4-FFF2-40B4-BE49-F238E27FC236}">
                <a16:creationId xmlns:a16="http://schemas.microsoft.com/office/drawing/2014/main" id="{5D14505C-099D-0F9B-7B51-7F83843F607B}"/>
              </a:ext>
            </a:extLst>
          </p:cNvPr>
          <p:cNvSpPr/>
          <p:nvPr/>
        </p:nvSpPr>
        <p:spPr>
          <a:xfrm>
            <a:off x="3080395" y="57779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 Helicopter Squadron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E074C14-7ADC-CEB6-3466-A64DD43EE815}"/>
              </a:ext>
            </a:extLst>
          </p:cNvPr>
          <p:cNvSpPr txBox="1"/>
          <p:nvPr/>
        </p:nvSpPr>
        <p:spPr>
          <a:xfrm>
            <a:off x="3545587" y="552196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7" name="object 60">
            <a:extLst>
              <a:ext uri="{FF2B5EF4-FFF2-40B4-BE49-F238E27FC236}">
                <a16:creationId xmlns:a16="http://schemas.microsoft.com/office/drawing/2014/main" id="{28080A1B-91D5-3839-9A26-B5AF81464B47}"/>
              </a:ext>
            </a:extLst>
          </p:cNvPr>
          <p:cNvSpPr/>
          <p:nvPr/>
        </p:nvSpPr>
        <p:spPr>
          <a:xfrm>
            <a:off x="7923705" y="57649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9B885F6-A444-1665-2C03-C6FBB27E5B4C}"/>
              </a:ext>
            </a:extLst>
          </p:cNvPr>
          <p:cNvCxnSpPr/>
          <p:nvPr/>
        </p:nvCxnSpPr>
        <p:spPr>
          <a:xfrm>
            <a:off x="3657054" y="522687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E49D3FD-D4B3-C099-B151-7044C2886474}"/>
              </a:ext>
            </a:extLst>
          </p:cNvPr>
          <p:cNvCxnSpPr/>
          <p:nvPr/>
        </p:nvCxnSpPr>
        <p:spPr>
          <a:xfrm>
            <a:off x="8514049" y="52252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230D4C0-ABE2-25AF-BF37-5D787E745767}"/>
              </a:ext>
            </a:extLst>
          </p:cNvPr>
          <p:cNvSpPr txBox="1"/>
          <p:nvPr/>
        </p:nvSpPr>
        <p:spPr>
          <a:xfrm>
            <a:off x="8419391" y="553945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5018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Staff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 Staff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Logistics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Administration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3087" y="2982007"/>
            <a:ext cx="11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53788" y="2985658"/>
            <a:ext cx="140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25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Attack Helicopter Squadron, Combat Helicopter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Attack Helicopter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194420" y="230668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Attack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647580" y="205071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830095" y="23188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768792" y="18055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426015" y="1798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7129551" y="2311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737503" y="17913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7631543" y="20684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177584" y="18501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0A63DAD5-4344-558A-FED1-DB4DED96CF40}"/>
              </a:ext>
            </a:extLst>
          </p:cNvPr>
          <p:cNvSpPr/>
          <p:nvPr/>
        </p:nvSpPr>
        <p:spPr>
          <a:xfrm>
            <a:off x="3888239" y="231032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Attack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17C2CFF-EE66-0D98-B632-95516448B817}"/>
              </a:ext>
            </a:extLst>
          </p:cNvPr>
          <p:cNvCxnSpPr/>
          <p:nvPr/>
        </p:nvCxnSpPr>
        <p:spPr>
          <a:xfrm>
            <a:off x="4496191" y="1790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086DFD8-E753-F298-481A-3696285FDD1A}"/>
              </a:ext>
            </a:extLst>
          </p:cNvPr>
          <p:cNvSpPr txBox="1"/>
          <p:nvPr/>
        </p:nvSpPr>
        <p:spPr>
          <a:xfrm>
            <a:off x="4390231" y="206714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1328500C-325E-AE42-6CC6-EAEDF48C752A}"/>
              </a:ext>
            </a:extLst>
          </p:cNvPr>
          <p:cNvSpPr/>
          <p:nvPr/>
        </p:nvSpPr>
        <p:spPr>
          <a:xfrm>
            <a:off x="5487562" y="23084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Attack 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7972DFB-4EC7-524B-1D17-001EBF17646A}"/>
              </a:ext>
            </a:extLst>
          </p:cNvPr>
          <p:cNvCxnSpPr/>
          <p:nvPr/>
        </p:nvCxnSpPr>
        <p:spPr>
          <a:xfrm>
            <a:off x="6095514" y="17881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6403511-CBD6-6D5F-8ECE-8896CE900906}"/>
              </a:ext>
            </a:extLst>
          </p:cNvPr>
          <p:cNvSpPr txBox="1"/>
          <p:nvPr/>
        </p:nvSpPr>
        <p:spPr>
          <a:xfrm>
            <a:off x="5989554" y="206529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780866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Attack Helicopter Company, Attack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Attack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MI-28 HAVOC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75426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MI-28 HAVOC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37700337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Utility Helicopter Company, Attack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439286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034051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68078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 MTV-3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75426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761776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MI-8MTR1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37454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A09A69FB-C1F0-E571-AFB0-3DD54C26783B}"/>
              </a:ext>
            </a:extLst>
          </p:cNvPr>
          <p:cNvSpPr/>
          <p:nvPr/>
        </p:nvSpPr>
        <p:spPr>
          <a:xfrm>
            <a:off x="7921621" y="27087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9AE7C00-9EEB-1E8B-7B84-EED3CDB39CD5}"/>
              </a:ext>
            </a:extLst>
          </p:cNvPr>
          <p:cNvCxnSpPr/>
          <p:nvPr/>
        </p:nvCxnSpPr>
        <p:spPr>
          <a:xfrm>
            <a:off x="8516386" y="22568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6E39B97-78E5-6ED2-5F8F-D1C27BDE51C3}"/>
              </a:ext>
            </a:extLst>
          </p:cNvPr>
          <p:cNvSpPr txBox="1"/>
          <p:nvPr/>
        </p:nvSpPr>
        <p:spPr>
          <a:xfrm>
            <a:off x="7850413" y="3257434"/>
            <a:ext cx="1096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 MTV-3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BDFD7D-9BE6-CC94-FAD9-5DD6DCB63125}"/>
              </a:ext>
            </a:extLst>
          </p:cNvPr>
          <p:cNvSpPr txBox="1"/>
          <p:nvPr/>
        </p:nvSpPr>
        <p:spPr>
          <a:xfrm>
            <a:off x="8244111" y="224217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1088817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Attack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0459064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Attack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688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Utility Helicopter Squadron, Combat Helicopter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Utility Helicopter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194420" y="230668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647580" y="205071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830095" y="23188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768792" y="180553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426015" y="1798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7129551" y="231158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 Helicopter 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7737503" y="179130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7631543" y="2068407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9177584" y="18501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0A63DAD5-4344-558A-FED1-DB4DED96CF40}"/>
              </a:ext>
            </a:extLst>
          </p:cNvPr>
          <p:cNvSpPr/>
          <p:nvPr/>
        </p:nvSpPr>
        <p:spPr>
          <a:xfrm>
            <a:off x="3888239" y="231032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17C2CFF-EE66-0D98-B632-95516448B817}"/>
              </a:ext>
            </a:extLst>
          </p:cNvPr>
          <p:cNvCxnSpPr/>
          <p:nvPr/>
        </p:nvCxnSpPr>
        <p:spPr>
          <a:xfrm>
            <a:off x="4496191" y="17900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086DFD8-E753-F298-481A-3696285FDD1A}"/>
              </a:ext>
            </a:extLst>
          </p:cNvPr>
          <p:cNvSpPr txBox="1"/>
          <p:nvPr/>
        </p:nvSpPr>
        <p:spPr>
          <a:xfrm>
            <a:off x="4390231" y="2067144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8" name="object 60">
            <a:extLst>
              <a:ext uri="{FF2B5EF4-FFF2-40B4-BE49-F238E27FC236}">
                <a16:creationId xmlns:a16="http://schemas.microsoft.com/office/drawing/2014/main" id="{1328500C-325E-AE42-6CC6-EAEDF48C752A}"/>
              </a:ext>
            </a:extLst>
          </p:cNvPr>
          <p:cNvSpPr/>
          <p:nvPr/>
        </p:nvSpPr>
        <p:spPr>
          <a:xfrm>
            <a:off x="5487562" y="230847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Utility 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7972DFB-4EC7-524B-1D17-001EBF17646A}"/>
              </a:ext>
            </a:extLst>
          </p:cNvPr>
          <p:cNvCxnSpPr/>
          <p:nvPr/>
        </p:nvCxnSpPr>
        <p:spPr>
          <a:xfrm>
            <a:off x="6095514" y="178819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6403511-CBD6-6D5F-8ECE-8896CE900906}"/>
              </a:ext>
            </a:extLst>
          </p:cNvPr>
          <p:cNvSpPr txBox="1"/>
          <p:nvPr/>
        </p:nvSpPr>
        <p:spPr>
          <a:xfrm>
            <a:off x="5989554" y="206529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2432836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Utility Helicopter Company, Utility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439286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Electronic Warfare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034051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68078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 MTV-3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75426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761776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MI-8MTR1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37454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A09A69FB-C1F0-E571-AFB0-3DD54C26783B}"/>
              </a:ext>
            </a:extLst>
          </p:cNvPr>
          <p:cNvSpPr/>
          <p:nvPr/>
        </p:nvSpPr>
        <p:spPr>
          <a:xfrm>
            <a:off x="7921621" y="27087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9AE7C00-9EEB-1E8B-7B84-EED3CDB39CD5}"/>
              </a:ext>
            </a:extLst>
          </p:cNvPr>
          <p:cNvCxnSpPr/>
          <p:nvPr/>
        </p:nvCxnSpPr>
        <p:spPr>
          <a:xfrm>
            <a:off x="8516386" y="22568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6E39B97-78E5-6ED2-5F8F-D1C27BDE51C3}"/>
              </a:ext>
            </a:extLst>
          </p:cNvPr>
          <p:cNvSpPr txBox="1"/>
          <p:nvPr/>
        </p:nvSpPr>
        <p:spPr>
          <a:xfrm>
            <a:off x="7850413" y="3257434"/>
            <a:ext cx="1096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MI-8 MTV-3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BDFD7D-9BE6-CC94-FAD9-5DD6DCB63125}"/>
              </a:ext>
            </a:extLst>
          </p:cNvPr>
          <p:cNvSpPr txBox="1"/>
          <p:nvPr/>
        </p:nvSpPr>
        <p:spPr>
          <a:xfrm>
            <a:off x="8244111" y="224217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70208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Transport Helicopter Company, Utility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Transport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6689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1454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25481" y="3248278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75426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19179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MI-26 HALO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37454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40969024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Utility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2009719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Utility Helicopter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487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&amp; Headquarters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344021" y="159886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619877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0365" y="2613749"/>
            <a:ext cx="13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623528"/>
            <a:ext cx="1654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5174" y="1631733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5736" y="3527698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3912201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430755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POL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427511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42932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39122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588" y="38992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390087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9412" y="384370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11687" y="383910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6538" y="4865972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4856" y="4856193"/>
            <a:ext cx="13035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 Ambulance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456190" y="4865972"/>
            <a:ext cx="173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17576" y="387417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3519114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67809"/>
            <a:ext cx="668" cy="1860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0798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Reconnaissance Helicopter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Utility</a:t>
            </a:r>
          </a:p>
          <a:p>
            <a:pPr algn="ctr"/>
            <a:r>
              <a:rPr lang="en-US" sz="1200" dirty="0"/>
              <a:t>Helicopter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439286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Chemical Reconnaissance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4034051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68078" y="3248278"/>
            <a:ext cx="1300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KAZAN ANSAT 2RC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875426" y="2222490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761776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276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MI-24RSH HIND G1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37454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A09A69FB-C1F0-E571-AFB0-3DD54C26783B}"/>
              </a:ext>
            </a:extLst>
          </p:cNvPr>
          <p:cNvSpPr/>
          <p:nvPr/>
        </p:nvSpPr>
        <p:spPr>
          <a:xfrm>
            <a:off x="7921621" y="270879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Reconnaissance</a:t>
            </a:r>
          </a:p>
          <a:p>
            <a:pPr algn="ctr"/>
            <a:r>
              <a:rPr lang="en-US" sz="1200" dirty="0"/>
              <a:t>Helicopter Platoon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9AE7C00-9EEB-1E8B-7B84-EED3CDB39CD5}"/>
              </a:ext>
            </a:extLst>
          </p:cNvPr>
          <p:cNvCxnSpPr/>
          <p:nvPr/>
        </p:nvCxnSpPr>
        <p:spPr>
          <a:xfrm>
            <a:off x="8516386" y="22568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6E39B97-78E5-6ED2-5F8F-D1C27BDE51C3}"/>
              </a:ext>
            </a:extLst>
          </p:cNvPr>
          <p:cNvSpPr txBox="1"/>
          <p:nvPr/>
        </p:nvSpPr>
        <p:spPr>
          <a:xfrm>
            <a:off x="7850413" y="3257434"/>
            <a:ext cx="13003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KAZAN ANSAT 2RC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BDFD7D-9BE6-CC94-FAD9-5DD6DCB63125}"/>
              </a:ext>
            </a:extLst>
          </p:cNvPr>
          <p:cNvSpPr txBox="1"/>
          <p:nvPr/>
        </p:nvSpPr>
        <p:spPr>
          <a:xfrm>
            <a:off x="8244111" y="224217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999675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59701457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3536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262015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9444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9373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Attack 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Attack 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2073194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Utility 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Utility 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3793104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9928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285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4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Tactical Security Platoon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HQ &amp; HQ Company, 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81147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2628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Platoon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829005" y="81998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3188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39480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  <a:endParaRPr sz="1200" dirty="0"/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4129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High Mobility Reconnaissance Section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18599" y="19877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3188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02056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39719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Tactical Security Section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202130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96338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7801" y="197125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982007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8438" y="2975879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GAZ 2330 TIGR AGL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985658"/>
            <a:ext cx="1406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10 x IMZ-8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Gaz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66 AGS-17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0235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999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Combat Helicopter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7262614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</a:t>
            </a:r>
          </a:p>
          <a:p>
            <a:pPr algn="ctr"/>
            <a:r>
              <a:rPr lang="en-US" sz="1200" dirty="0"/>
              <a:t>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Fighter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Fighter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4481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Fighter</a:t>
            </a:r>
          </a:p>
          <a:p>
            <a:pPr algn="ctr"/>
            <a:r>
              <a:rPr lang="en-US" sz="1200" dirty="0"/>
              <a:t>Squadron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100401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8088836" y="23249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5976103" y="20709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8566764" y="208178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367213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198266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350165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>
            <a:cxnSpLocks/>
          </p:cNvCxnSpPr>
          <p:nvPr/>
        </p:nvCxnSpPr>
        <p:spPr>
          <a:xfrm>
            <a:off x="1085409" y="3196227"/>
            <a:ext cx="3006266" cy="85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 flipH="1">
            <a:off x="1081067" y="2860386"/>
            <a:ext cx="4342" cy="3412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577027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096017" y="3196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430450" y="4200273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1911460" y="420027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2122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1921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385308" y="31797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3904298" y="317194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DF955E2-E9A9-94F4-0C21-032C321D2CDA}"/>
              </a:ext>
            </a:extLst>
          </p:cNvPr>
          <p:cNvCxnSpPr>
            <a:cxnSpLocks/>
          </p:cNvCxnSpPr>
          <p:nvPr/>
        </p:nvCxnSpPr>
        <p:spPr>
          <a:xfrm flipH="1">
            <a:off x="8686808" y="1782327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28080A1B-91D5-3839-9A26-B5AF81464B47}"/>
              </a:ext>
            </a:extLst>
          </p:cNvPr>
          <p:cNvSpPr/>
          <p:nvPr/>
        </p:nvSpPr>
        <p:spPr>
          <a:xfrm>
            <a:off x="10504107" y="23223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230D4C0-ABE2-25AF-BF37-5D787E745767}"/>
              </a:ext>
            </a:extLst>
          </p:cNvPr>
          <p:cNvSpPr txBox="1"/>
          <p:nvPr/>
        </p:nvSpPr>
        <p:spPr>
          <a:xfrm>
            <a:off x="10999793" y="2096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42002333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Squadron, Fighter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Fighter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Fighter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25539" y="2072909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29883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Fighter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101287" y="177856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5995327" y="205565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8281666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08041483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Company, Fighter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 Fighter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1993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Su-27S FLANKER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1.5T </a:t>
            </a:r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75710680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Fighter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227194100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Fighter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813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3106084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8598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324522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Headquarters &amp; Headquarters Company, Headquarters Battalion,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617090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6845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837503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004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23285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42969" y="2200416"/>
            <a:ext cx="1188721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21852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8375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826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8245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82617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40970" y="1769003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87" y="2787623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IMZ-8 PKM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0277" y="2791274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9157" y="2781495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53788" y="2791274"/>
            <a:ext cx="1406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1728" y="615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371262" y="1770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31537" y="176640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311371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7977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88031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Fixed Wing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2462488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18014305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Ordnance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88171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Recovery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07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T55T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876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Specialist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9211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Fighter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802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KRAZ 255B 9500L Water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7624008" y="27261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8218773" y="2274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2800" y="3274791"/>
            <a:ext cx="13773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UAZ 452D Ambulance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032223" y="225953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19" name="object 60">
            <a:extLst>
              <a:ext uri="{FF2B5EF4-FFF2-40B4-BE49-F238E27FC236}">
                <a16:creationId xmlns:a16="http://schemas.microsoft.com/office/drawing/2014/main" id="{16A175C8-0627-4E6F-B03D-59277CBB04C8}"/>
              </a:ext>
            </a:extLst>
          </p:cNvPr>
          <p:cNvSpPr/>
          <p:nvPr/>
        </p:nvSpPr>
        <p:spPr>
          <a:xfrm>
            <a:off x="3379274" y="27135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5C0AA1-F61B-4F4A-8501-A7C7C5773BEE}"/>
              </a:ext>
            </a:extLst>
          </p:cNvPr>
          <p:cNvCxnSpPr/>
          <p:nvPr/>
        </p:nvCxnSpPr>
        <p:spPr>
          <a:xfrm>
            <a:off x="3974039" y="226158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2A10EEE-5C5C-4A8B-B4C3-203E98F99056}"/>
              </a:ext>
            </a:extLst>
          </p:cNvPr>
          <p:cNvSpPr txBox="1"/>
          <p:nvPr/>
        </p:nvSpPr>
        <p:spPr>
          <a:xfrm>
            <a:off x="3308066" y="3262196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T-55T ARV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 6x6 Wrecker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FCC598-B2EC-4F4A-BAE3-C7B265592986}"/>
              </a:ext>
            </a:extLst>
          </p:cNvPr>
          <p:cNvSpPr txBox="1"/>
          <p:nvPr/>
        </p:nvSpPr>
        <p:spPr>
          <a:xfrm>
            <a:off x="3787489" y="2246936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953436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Transport</a:t>
            </a:r>
          </a:p>
          <a:p>
            <a:pPr algn="ctr"/>
            <a:r>
              <a:rPr lang="en-US" sz="1200" dirty="0"/>
              <a:t>Regiment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Transport Regiment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3288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Air Transport</a:t>
            </a:r>
          </a:p>
          <a:p>
            <a:pPr algn="ctr"/>
            <a:r>
              <a:rPr lang="en-US" sz="1200" dirty="0"/>
              <a:t>Squadron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513507" y="207290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4481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Air Transport</a:t>
            </a:r>
          </a:p>
          <a:p>
            <a:pPr algn="ctr"/>
            <a:r>
              <a:rPr lang="en-US" sz="1200" dirty="0"/>
              <a:t>Squadron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7778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100401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8088836" y="23249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970685" y="205764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D1831A-4555-8006-A5E3-C8A435D1877E}"/>
              </a:ext>
            </a:extLst>
          </p:cNvPr>
          <p:cNvSpPr txBox="1"/>
          <p:nvPr/>
        </p:nvSpPr>
        <p:spPr>
          <a:xfrm>
            <a:off x="5976103" y="20709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8566764" y="208178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367213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C0FDF359-784A-A373-4DA3-D26CC0412E06}"/>
              </a:ext>
            </a:extLst>
          </p:cNvPr>
          <p:cNvSpPr/>
          <p:nvPr/>
        </p:nvSpPr>
        <p:spPr>
          <a:xfrm>
            <a:off x="198266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3501657" y="366010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>
            <a:cxnSpLocks/>
          </p:cNvCxnSpPr>
          <p:nvPr/>
        </p:nvCxnSpPr>
        <p:spPr>
          <a:xfrm>
            <a:off x="1085409" y="3196227"/>
            <a:ext cx="3006266" cy="85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 flipH="1">
            <a:off x="1081067" y="2860386"/>
            <a:ext cx="4342" cy="3412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878276-5BC8-3A90-F431-ABF33B32B2B5}"/>
              </a:ext>
            </a:extLst>
          </p:cNvPr>
          <p:cNvCxnSpPr/>
          <p:nvPr/>
        </p:nvCxnSpPr>
        <p:spPr>
          <a:xfrm>
            <a:off x="2577027" y="31994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096017" y="319622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430450" y="4200273"/>
            <a:ext cx="1718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5389FB-6391-3741-4CE9-72CF058977BA}"/>
              </a:ext>
            </a:extLst>
          </p:cNvPr>
          <p:cNvSpPr txBox="1"/>
          <p:nvPr/>
        </p:nvSpPr>
        <p:spPr>
          <a:xfrm>
            <a:off x="1911460" y="4200273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212298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8550D4-7BD0-E7B1-5A2B-C38A6BC871BE}"/>
              </a:ext>
            </a:extLst>
          </p:cNvPr>
          <p:cNvSpPr txBox="1"/>
          <p:nvPr/>
        </p:nvSpPr>
        <p:spPr>
          <a:xfrm>
            <a:off x="888522" y="319212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E1A6E7-A605-3076-085B-897C7928633C}"/>
              </a:ext>
            </a:extLst>
          </p:cNvPr>
          <p:cNvSpPr txBox="1"/>
          <p:nvPr/>
        </p:nvSpPr>
        <p:spPr>
          <a:xfrm>
            <a:off x="2385308" y="3179765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69ABD72-5885-AADA-482A-CCC171CEF8CF}"/>
              </a:ext>
            </a:extLst>
          </p:cNvPr>
          <p:cNvSpPr txBox="1"/>
          <p:nvPr/>
        </p:nvSpPr>
        <p:spPr>
          <a:xfrm>
            <a:off x="3904298" y="317194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DF955E2-E9A9-94F4-0C21-032C321D2CDA}"/>
              </a:ext>
            </a:extLst>
          </p:cNvPr>
          <p:cNvCxnSpPr>
            <a:cxnSpLocks/>
          </p:cNvCxnSpPr>
          <p:nvPr/>
        </p:nvCxnSpPr>
        <p:spPr>
          <a:xfrm flipH="1">
            <a:off x="8686808" y="1782327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object 60">
            <a:extLst>
              <a:ext uri="{FF2B5EF4-FFF2-40B4-BE49-F238E27FC236}">
                <a16:creationId xmlns:a16="http://schemas.microsoft.com/office/drawing/2014/main" id="{28080A1B-91D5-3839-9A26-B5AF81464B47}"/>
              </a:ext>
            </a:extLst>
          </p:cNvPr>
          <p:cNvSpPr/>
          <p:nvPr/>
        </p:nvSpPr>
        <p:spPr>
          <a:xfrm>
            <a:off x="10504107" y="23223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 Company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230D4C0-ABE2-25AF-BF37-5D787E745767}"/>
              </a:ext>
            </a:extLst>
          </p:cNvPr>
          <p:cNvSpPr txBox="1"/>
          <p:nvPr/>
        </p:nvSpPr>
        <p:spPr>
          <a:xfrm>
            <a:off x="10999793" y="20968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8648578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0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Squadron, Air Transport Regiment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4002" y="1568733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20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Transport Squadron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52768" y="812625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89146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Transport Squadron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230937" y="23249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1 Air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2684097" y="2068998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522322" y="229644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30639" y="231454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596" y="1777317"/>
            <a:ext cx="2941" cy="2602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807596" y="17739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18242" y="177616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77782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4239254" y="229993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2 Air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4847206" y="177965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2C80049-7F47-4FED-24AD-9CD340F75DF9}"/>
              </a:ext>
            </a:extLst>
          </p:cNvPr>
          <p:cNvSpPr txBox="1"/>
          <p:nvPr/>
        </p:nvSpPr>
        <p:spPr>
          <a:xfrm>
            <a:off x="802241" y="18290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DE005B-F18E-733F-A6F3-394971AEAE72}"/>
              </a:ext>
            </a:extLst>
          </p:cNvPr>
          <p:cNvSpPr txBox="1"/>
          <p:nvPr/>
        </p:nvSpPr>
        <p:spPr>
          <a:xfrm>
            <a:off x="4741246" y="2056753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6CB4FE6F-5417-CB90-2218-D445F61C4232}"/>
              </a:ext>
            </a:extLst>
          </p:cNvPr>
          <p:cNvSpPr/>
          <p:nvPr/>
        </p:nvSpPr>
        <p:spPr>
          <a:xfrm>
            <a:off x="497009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8" name="object 60">
            <a:extLst>
              <a:ext uri="{FF2B5EF4-FFF2-40B4-BE49-F238E27FC236}">
                <a16:creationId xmlns:a16="http://schemas.microsoft.com/office/drawing/2014/main" id="{01E1B501-1F4F-DA4C-19DE-E790DDBC4D00}"/>
              </a:ext>
            </a:extLst>
          </p:cNvPr>
          <p:cNvSpPr/>
          <p:nvPr/>
        </p:nvSpPr>
        <p:spPr>
          <a:xfrm>
            <a:off x="4055121" y="417746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Staff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8E5D3A0-ACF5-B023-2D36-F4DF094082BC}"/>
              </a:ext>
            </a:extLst>
          </p:cNvPr>
          <p:cNvCxnSpPr/>
          <p:nvPr/>
        </p:nvCxnSpPr>
        <p:spPr>
          <a:xfrm flipV="1">
            <a:off x="1088729" y="3722147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3DD7DDA-8ACC-83D5-34C0-0D3B016CFB29}"/>
              </a:ext>
            </a:extLst>
          </p:cNvPr>
          <p:cNvCxnSpPr>
            <a:cxnSpLocks/>
          </p:cNvCxnSpPr>
          <p:nvPr/>
        </p:nvCxnSpPr>
        <p:spPr>
          <a:xfrm>
            <a:off x="1085409" y="2860386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B3E1E4-2CC2-E0F4-1774-E2F3A5FB5124}"/>
              </a:ext>
            </a:extLst>
          </p:cNvPr>
          <p:cNvCxnSpPr/>
          <p:nvPr/>
        </p:nvCxnSpPr>
        <p:spPr>
          <a:xfrm>
            <a:off x="1088695" y="371676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EBB6BC-5149-7EEC-CEAB-A38BE353B417}"/>
              </a:ext>
            </a:extLst>
          </p:cNvPr>
          <p:cNvCxnSpPr/>
          <p:nvPr/>
        </p:nvCxnSpPr>
        <p:spPr>
          <a:xfrm>
            <a:off x="4649481" y="37135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739899A-5C05-2840-F98B-7C477CBA81A1}"/>
              </a:ext>
            </a:extLst>
          </p:cNvPr>
          <p:cNvSpPr txBox="1"/>
          <p:nvPr/>
        </p:nvSpPr>
        <p:spPr>
          <a:xfrm>
            <a:off x="3983914" y="4717635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4B7BA-CF0C-72B2-8838-BAADE4485AE8}"/>
              </a:ext>
            </a:extLst>
          </p:cNvPr>
          <p:cNvSpPr txBox="1"/>
          <p:nvPr/>
        </p:nvSpPr>
        <p:spPr>
          <a:xfrm>
            <a:off x="419842" y="4717635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3006C7-EBC1-567D-BB5F-748CE8457889}"/>
              </a:ext>
            </a:extLst>
          </p:cNvPr>
          <p:cNvSpPr txBox="1"/>
          <p:nvPr/>
        </p:nvSpPr>
        <p:spPr>
          <a:xfrm>
            <a:off x="88698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39E01D-7FD6-A39B-FFE1-DA9B3438D653}"/>
              </a:ext>
            </a:extLst>
          </p:cNvPr>
          <p:cNvSpPr txBox="1"/>
          <p:nvPr/>
        </p:nvSpPr>
        <p:spPr>
          <a:xfrm>
            <a:off x="10840211" y="18277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1" name="object 60">
            <a:extLst>
              <a:ext uri="{FF2B5EF4-FFF2-40B4-BE49-F238E27FC236}">
                <a16:creationId xmlns:a16="http://schemas.microsoft.com/office/drawing/2014/main" id="{31CDEBF6-0D99-25E8-9D2A-5F5A4B5CF963}"/>
              </a:ext>
            </a:extLst>
          </p:cNvPr>
          <p:cNvSpPr/>
          <p:nvPr/>
        </p:nvSpPr>
        <p:spPr>
          <a:xfrm>
            <a:off x="6514005" y="230289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3 Air Transport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FA0541B-F659-3F8D-C02A-AE880D5A466D}"/>
              </a:ext>
            </a:extLst>
          </p:cNvPr>
          <p:cNvCxnSpPr/>
          <p:nvPr/>
        </p:nvCxnSpPr>
        <p:spPr>
          <a:xfrm>
            <a:off x="7121957" y="178261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8A4740D-5EC8-F1FF-E95E-B8E3A50AA9DB}"/>
              </a:ext>
            </a:extLst>
          </p:cNvPr>
          <p:cNvSpPr txBox="1"/>
          <p:nvPr/>
        </p:nvSpPr>
        <p:spPr>
          <a:xfrm>
            <a:off x="7015997" y="205971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636877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332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National Air Division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561757"/>
            <a:ext cx="389" cy="38014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101311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National Air Division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19535" y="805649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008505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National Air Division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60749" y="224507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59" name="object 60">
            <a:extLst>
              <a:ext uri="{FF2B5EF4-FFF2-40B4-BE49-F238E27FC236}">
                <a16:creationId xmlns:a16="http://schemas.microsoft.com/office/drawing/2014/main" id="{EBB2E4D1-3499-4ED2-A06F-0945FE18B001}"/>
              </a:ext>
            </a:extLst>
          </p:cNvPr>
          <p:cNvSpPr/>
          <p:nvPr/>
        </p:nvSpPr>
        <p:spPr>
          <a:xfrm>
            <a:off x="2414555" y="246492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 Bomber Regiment</a:t>
            </a:r>
            <a:endParaRPr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2903811" y="2257076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61" name="object 60">
            <a:extLst>
              <a:ext uri="{FF2B5EF4-FFF2-40B4-BE49-F238E27FC236}">
                <a16:creationId xmlns:a16="http://schemas.microsoft.com/office/drawing/2014/main" id="{9A89BBAF-B244-4635-BB3A-EE4E6C4C7EC1}"/>
              </a:ext>
            </a:extLst>
          </p:cNvPr>
          <p:cNvSpPr/>
          <p:nvPr/>
        </p:nvSpPr>
        <p:spPr>
          <a:xfrm>
            <a:off x="4309422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Attack Regiment</a:t>
            </a:r>
            <a:endParaRPr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D9400B-F589-4279-AD5E-60332F5DE2A8}"/>
              </a:ext>
            </a:extLst>
          </p:cNvPr>
          <p:cNvSpPr txBox="1"/>
          <p:nvPr/>
        </p:nvSpPr>
        <p:spPr>
          <a:xfrm>
            <a:off x="4798678" y="2245074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67" name="object 60">
            <a:extLst>
              <a:ext uri="{FF2B5EF4-FFF2-40B4-BE49-F238E27FC236}">
                <a16:creationId xmlns:a16="http://schemas.microsoft.com/office/drawing/2014/main" id="{D576C08F-F0D8-4233-93FB-C028CB9730F7}"/>
              </a:ext>
            </a:extLst>
          </p:cNvPr>
          <p:cNvSpPr/>
          <p:nvPr/>
        </p:nvSpPr>
        <p:spPr>
          <a:xfrm>
            <a:off x="6766909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Combat Helicopter Regiment</a:t>
            </a:r>
            <a:endParaRPr sz="12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31D7C80-462A-455C-98B5-3D005060109E}"/>
              </a:ext>
            </a:extLst>
          </p:cNvPr>
          <p:cNvSpPr txBox="1"/>
          <p:nvPr/>
        </p:nvSpPr>
        <p:spPr>
          <a:xfrm>
            <a:off x="7191200" y="2245074"/>
            <a:ext cx="3250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69" name="object 60">
            <a:extLst>
              <a:ext uri="{FF2B5EF4-FFF2-40B4-BE49-F238E27FC236}">
                <a16:creationId xmlns:a16="http://schemas.microsoft.com/office/drawing/2014/main" id="{6CB944C2-9388-41D9-967D-D1C47186E2B5}"/>
              </a:ext>
            </a:extLst>
          </p:cNvPr>
          <p:cNvSpPr/>
          <p:nvPr/>
        </p:nvSpPr>
        <p:spPr>
          <a:xfrm>
            <a:off x="8689171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</a:t>
            </a:r>
          </a:p>
          <a:p>
            <a:pPr algn="ctr"/>
            <a:r>
              <a:rPr lang="en-US" sz="1200" dirty="0"/>
              <a:t>Regiment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36FCD9-5D82-4416-99AE-35DAE638FB74}"/>
              </a:ext>
            </a:extLst>
          </p:cNvPr>
          <p:cNvSpPr txBox="1"/>
          <p:nvPr/>
        </p:nvSpPr>
        <p:spPr>
          <a:xfrm>
            <a:off x="9110188" y="2245074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4529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Transport Regiment</a:t>
            </a:r>
            <a:endParaRPr sz="12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F61468C-8C92-497E-9AD3-D242055BB4E9}"/>
              </a:ext>
            </a:extLst>
          </p:cNvPr>
          <p:cNvSpPr txBox="1"/>
          <p:nvPr/>
        </p:nvSpPr>
        <p:spPr>
          <a:xfrm>
            <a:off x="10963867" y="2245074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73" name="object 60">
            <a:extLst>
              <a:ext uri="{FF2B5EF4-FFF2-40B4-BE49-F238E27FC236}">
                <a16:creationId xmlns:a16="http://schemas.microsoft.com/office/drawing/2014/main" id="{F8F52D1F-73CD-43F5-AD0E-023B1820E3A7}"/>
              </a:ext>
            </a:extLst>
          </p:cNvPr>
          <p:cNvSpPr/>
          <p:nvPr/>
        </p:nvSpPr>
        <p:spPr>
          <a:xfrm>
            <a:off x="500144" y="41149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 Aviation Regiment</a:t>
            </a:r>
            <a:endParaRPr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D16797-20A4-43C5-A45C-BD62C451772D}"/>
              </a:ext>
            </a:extLst>
          </p:cNvPr>
          <p:cNvSpPr txBox="1"/>
          <p:nvPr/>
        </p:nvSpPr>
        <p:spPr>
          <a:xfrm>
            <a:off x="941272" y="3907147"/>
            <a:ext cx="2952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</a:p>
        </p:txBody>
      </p:sp>
      <p:sp>
        <p:nvSpPr>
          <p:cNvPr id="77" name="object 60">
            <a:extLst>
              <a:ext uri="{FF2B5EF4-FFF2-40B4-BE49-F238E27FC236}">
                <a16:creationId xmlns:a16="http://schemas.microsoft.com/office/drawing/2014/main" id="{E426BBA5-2ECC-4738-817C-246FBC4547BB}"/>
              </a:ext>
            </a:extLst>
          </p:cNvPr>
          <p:cNvSpPr/>
          <p:nvPr/>
        </p:nvSpPr>
        <p:spPr>
          <a:xfrm>
            <a:off x="2994245" y="412538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Reconnaissance Squadron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85E1DB8-A27F-40ED-9267-207F44EBAC45}"/>
              </a:ext>
            </a:extLst>
          </p:cNvPr>
          <p:cNvSpPr txBox="1"/>
          <p:nvPr/>
        </p:nvSpPr>
        <p:spPr>
          <a:xfrm>
            <a:off x="3462260" y="3913550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1" name="object 60">
            <a:extLst>
              <a:ext uri="{FF2B5EF4-FFF2-40B4-BE49-F238E27FC236}">
                <a16:creationId xmlns:a16="http://schemas.microsoft.com/office/drawing/2014/main" id="{45D52A1E-AE54-45BC-A01B-E25A206BEFF5}"/>
              </a:ext>
            </a:extLst>
          </p:cNvPr>
          <p:cNvSpPr/>
          <p:nvPr/>
        </p:nvSpPr>
        <p:spPr>
          <a:xfrm>
            <a:off x="8067379" y="411478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Separate Helicopter Squadron</a:t>
            </a:r>
            <a:endParaRPr sz="1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EEC7CF-531C-4252-BA0A-171997BFBFC2}"/>
              </a:ext>
            </a:extLst>
          </p:cNvPr>
          <p:cNvSpPr txBox="1"/>
          <p:nvPr/>
        </p:nvSpPr>
        <p:spPr>
          <a:xfrm>
            <a:off x="8527401" y="3914776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3" name="object 60">
            <a:extLst>
              <a:ext uri="{FF2B5EF4-FFF2-40B4-BE49-F238E27FC236}">
                <a16:creationId xmlns:a16="http://schemas.microsoft.com/office/drawing/2014/main" id="{7801212E-E563-45A8-BE47-E51BC0001469}"/>
              </a:ext>
            </a:extLst>
          </p:cNvPr>
          <p:cNvSpPr/>
          <p:nvPr/>
        </p:nvSpPr>
        <p:spPr>
          <a:xfrm>
            <a:off x="10510949" y="411499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Air Electronic Warfare Squadron </a:t>
            </a:r>
            <a:endParaRPr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C108ED-2E79-4A7D-B158-235511B997D2}"/>
              </a:ext>
            </a:extLst>
          </p:cNvPr>
          <p:cNvSpPr txBox="1"/>
          <p:nvPr/>
        </p:nvSpPr>
        <p:spPr>
          <a:xfrm>
            <a:off x="10968036" y="3907147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87" name="object 60">
            <a:extLst>
              <a:ext uri="{FF2B5EF4-FFF2-40B4-BE49-F238E27FC236}">
                <a16:creationId xmlns:a16="http://schemas.microsoft.com/office/drawing/2014/main" id="{6884C3F7-C906-4D04-BBFA-03B6F9F31984}"/>
              </a:ext>
            </a:extLst>
          </p:cNvPr>
          <p:cNvSpPr/>
          <p:nvPr/>
        </p:nvSpPr>
        <p:spPr>
          <a:xfrm>
            <a:off x="492675" y="5769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Rotary Wing Air Electronic Warfare Squadron 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427F0B-9AE1-44CD-877E-DB9CCD9ECC58}"/>
              </a:ext>
            </a:extLst>
          </p:cNvPr>
          <p:cNvSpPr txBox="1"/>
          <p:nvPr/>
        </p:nvSpPr>
        <p:spPr>
          <a:xfrm>
            <a:off x="957867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1" name="object 60">
            <a:extLst>
              <a:ext uri="{FF2B5EF4-FFF2-40B4-BE49-F238E27FC236}">
                <a16:creationId xmlns:a16="http://schemas.microsoft.com/office/drawing/2014/main" id="{B8F41D20-0B04-4042-83D7-4D5FBC21619E}"/>
              </a:ext>
            </a:extLst>
          </p:cNvPr>
          <p:cNvSpPr/>
          <p:nvPr/>
        </p:nvSpPr>
        <p:spPr>
          <a:xfrm>
            <a:off x="5487699" y="577307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Support Battalion</a:t>
            </a:r>
            <a:endParaRPr sz="1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3A7C46-97ED-445E-A509-FAF2C2623360}"/>
              </a:ext>
            </a:extLst>
          </p:cNvPr>
          <p:cNvSpPr txBox="1"/>
          <p:nvPr/>
        </p:nvSpPr>
        <p:spPr>
          <a:xfrm>
            <a:off x="5955714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sp>
        <p:nvSpPr>
          <p:cNvPr id="97" name="object 60">
            <a:extLst>
              <a:ext uri="{FF2B5EF4-FFF2-40B4-BE49-F238E27FC236}">
                <a16:creationId xmlns:a16="http://schemas.microsoft.com/office/drawing/2014/main" id="{52AC091A-8990-4C1B-A48B-D3EE9C25DE2A}"/>
              </a:ext>
            </a:extLst>
          </p:cNvPr>
          <p:cNvSpPr/>
          <p:nvPr/>
        </p:nvSpPr>
        <p:spPr>
          <a:xfrm>
            <a:off x="10503480" y="576909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Battalion</a:t>
            </a:r>
            <a:endParaRPr sz="12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149BB2E-240D-4B14-B16F-0516662D06A9}"/>
              </a:ext>
            </a:extLst>
          </p:cNvPr>
          <p:cNvSpPr txBox="1"/>
          <p:nvPr/>
        </p:nvSpPr>
        <p:spPr>
          <a:xfrm>
            <a:off x="10936503" y="5561249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00850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71B49BC-1F20-4D1A-93FE-91F4FC18F7AF}"/>
              </a:ext>
            </a:extLst>
          </p:cNvPr>
          <p:cNvCxnSpPr/>
          <p:nvPr/>
        </p:nvCxnSpPr>
        <p:spPr>
          <a:xfrm>
            <a:off x="3056959" y="20127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B263D71-8A8F-4FBC-8D74-0E8BFD254906}"/>
              </a:ext>
            </a:extLst>
          </p:cNvPr>
          <p:cNvCxnSpPr/>
          <p:nvPr/>
        </p:nvCxnSpPr>
        <p:spPr>
          <a:xfrm>
            <a:off x="4956715" y="201423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25D53DF-DB09-4C20-9566-1A8035555AC8}"/>
              </a:ext>
            </a:extLst>
          </p:cNvPr>
          <p:cNvCxnSpPr>
            <a:cxnSpLocks/>
          </p:cNvCxnSpPr>
          <p:nvPr/>
        </p:nvCxnSpPr>
        <p:spPr>
          <a:xfrm>
            <a:off x="7358595" y="198638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E5B60CE-A550-477F-8408-109AE267E6C9}"/>
              </a:ext>
            </a:extLst>
          </p:cNvPr>
          <p:cNvCxnSpPr/>
          <p:nvPr/>
        </p:nvCxnSpPr>
        <p:spPr>
          <a:xfrm>
            <a:off x="9251350" y="20041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9971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E8E2C687-8F55-4AA9-87AF-313368FB2932}"/>
              </a:ext>
            </a:extLst>
          </p:cNvPr>
          <p:cNvCxnSpPr/>
          <p:nvPr/>
        </p:nvCxnSpPr>
        <p:spPr>
          <a:xfrm>
            <a:off x="1098487" y="370461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1F27CB0-8009-4EA7-8E23-B7E428874B93}"/>
              </a:ext>
            </a:extLst>
          </p:cNvPr>
          <p:cNvCxnSpPr/>
          <p:nvPr/>
        </p:nvCxnSpPr>
        <p:spPr>
          <a:xfrm>
            <a:off x="1093493" y="371304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AD4D030-73DE-45B2-BB5B-C75135E40AF0}"/>
              </a:ext>
            </a:extLst>
          </p:cNvPr>
          <p:cNvCxnSpPr/>
          <p:nvPr/>
        </p:nvCxnSpPr>
        <p:spPr>
          <a:xfrm>
            <a:off x="3579712" y="372060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C20E863-413F-48FC-993B-A2524972F2F4}"/>
              </a:ext>
            </a:extLst>
          </p:cNvPr>
          <p:cNvCxnSpPr/>
          <p:nvPr/>
        </p:nvCxnSpPr>
        <p:spPr>
          <a:xfrm>
            <a:off x="8660330" y="370440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954BBA4-D4DF-4BB1-AF39-FA119786AB0D}"/>
              </a:ext>
            </a:extLst>
          </p:cNvPr>
          <p:cNvCxnSpPr/>
          <p:nvPr/>
        </p:nvCxnSpPr>
        <p:spPr>
          <a:xfrm>
            <a:off x="11095461" y="37108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53762B7-D256-4E75-A67C-D8A7519362A3}"/>
              </a:ext>
            </a:extLst>
          </p:cNvPr>
          <p:cNvCxnSpPr/>
          <p:nvPr/>
        </p:nvCxnSpPr>
        <p:spPr>
          <a:xfrm>
            <a:off x="1092156" y="536321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8526AA-416E-4593-8B14-1668F1F64820}"/>
              </a:ext>
            </a:extLst>
          </p:cNvPr>
          <p:cNvCxnSpPr/>
          <p:nvPr/>
        </p:nvCxnSpPr>
        <p:spPr>
          <a:xfrm>
            <a:off x="1087162" y="537164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13CDB34-7CA4-4C13-A5B9-4224E9CAA58E}"/>
              </a:ext>
            </a:extLst>
          </p:cNvPr>
          <p:cNvCxnSpPr/>
          <p:nvPr/>
        </p:nvCxnSpPr>
        <p:spPr>
          <a:xfrm>
            <a:off x="6091862" y="537761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7EDB0D3-5FF7-4634-A7A7-C37AA246980D}"/>
              </a:ext>
            </a:extLst>
          </p:cNvPr>
          <p:cNvCxnSpPr/>
          <p:nvPr/>
        </p:nvCxnSpPr>
        <p:spPr>
          <a:xfrm>
            <a:off x="11089130" y="53694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06760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Company, Air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Air Transport 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83035" y="644092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HQ Air Transport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84657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Fighter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Ground 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79422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13449" y="3248278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AN-24 CURL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AN-124 CONDOR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23554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07147" y="223301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8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6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2223307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sp>
        <p:nvSpPr>
          <p:cNvPr id="2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055121" y="457451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  <a:endParaRPr sz="12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 flipV="1">
            <a:off x="1088729" y="4119195"/>
            <a:ext cx="3568439" cy="1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1085409" y="3257434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695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817667" y="411381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649481" y="411063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83914" y="5114683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2100" y="5114683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842" y="5114683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</p:spTree>
    <p:extLst>
      <p:ext uri="{BB962C8B-B14F-4D97-AF65-F5344CB8AC3E}">
        <p14:creationId xmlns:p14="http://schemas.microsoft.com/office/powerpoint/2010/main" val="419205138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Platoon, Air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</a:t>
            </a:r>
            <a:br>
              <a:rPr lang="en-US" sz="1200" dirty="0"/>
            </a:br>
            <a:r>
              <a:rPr lang="en-US" sz="1200" dirty="0"/>
              <a:t>Squad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Wire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359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13025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940525" y="2246015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7291" y="3257434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66950311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 Platoon, Air Transport Squadron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Messing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348825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Medical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83065" y="3248278"/>
            <a:ext cx="11977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6 x BREM 2 Recovery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462488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6499" y="3257434"/>
            <a:ext cx="1718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Mess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Generic Kitchen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1200L ACMAT ALM Water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BMM-1 Ambulance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BMM-2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Aid Station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URAL 375 Fuel Truck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KRAZ 255 Crane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4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7 x 4200L POL POD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1371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95683" y="1400200"/>
            <a:ext cx="3396" cy="284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Signals</a:t>
            </a:r>
          </a:p>
          <a:p>
            <a:pPr algn="ctr"/>
            <a:r>
              <a:rPr lang="en-US" sz="1200" dirty="0"/>
              <a:t>Company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701214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  <a:br>
              <a:rPr lang="en-US" sz="1200" dirty="0"/>
            </a:br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167523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54273" y="214185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 Platoon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 Signals Platoon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8290532" y="167523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14562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Courier Squad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70121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8988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882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8988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58364" y="1664706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3374096" y="16752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501640" y="215485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 Platoon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6405" y="1702879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60706" y="1688231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23613" y="2703491"/>
            <a:ext cx="25750" cy="26746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567" y="57122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14255" y="5380880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26281" y="53781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0263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60222" y="537813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71419" y="57147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08272" y="571915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8257" y="6260844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7153" y="6260844"/>
            <a:ext cx="1359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6049" y="6260844"/>
            <a:ext cx="1090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F0659F-00B2-4A4A-87E7-3ACCCB4B0572}"/>
              </a:ext>
            </a:extLst>
          </p:cNvPr>
          <p:cNvSpPr txBox="1"/>
          <p:nvPr/>
        </p:nvSpPr>
        <p:spPr>
          <a:xfrm>
            <a:off x="5997107" y="64514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22506" y="2703491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IMZ-8 PKM</a:t>
            </a:r>
          </a:p>
        </p:txBody>
      </p:sp>
    </p:spTree>
    <p:extLst>
      <p:ext uri="{BB962C8B-B14F-4D97-AF65-F5344CB8AC3E}">
        <p14:creationId xmlns:p14="http://schemas.microsoft.com/office/powerpoint/2010/main" val="145173188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Digital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324751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601892" y="270966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2919516" y="224766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9197812" y="2252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53543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152493" y="269963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4742591" y="226740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6783209" y="272939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Light Digital</a:t>
            </a:r>
            <a:br>
              <a:rPr lang="en-US" sz="1200" dirty="0"/>
            </a:br>
            <a:r>
              <a:rPr lang="en-US" sz="1200" dirty="0"/>
              <a:t>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7379129" y="227200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52752" y="3248278"/>
            <a:ext cx="10615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83468" y="3257434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05886" y="3248278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70629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32213" y="270430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8075079" y="271420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26978" y="2252333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670999" y="225680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61005" y="3252945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49884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Radio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94769" y="224601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2758" y="3237796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73" y="3252814"/>
            <a:ext cx="13596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375D C3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3434854" y="223617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80393" y="2230661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906121" y="222569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908284" y="222921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702811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Long Range Signals Platoon, Signals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Long Range</a:t>
            </a:r>
          </a:p>
          <a:p>
            <a:pPr algn="ctr"/>
            <a:r>
              <a:rPr lang="en-US" sz="1200" dirty="0"/>
              <a:t>Signals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IBACS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 x GAZ 66 Signals Van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GAZ 66 Radio Relay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66 Sat Com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41204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636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9240" y="1449344"/>
            <a:ext cx="1998" cy="2208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90070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Aviation Maintenance</a:t>
            </a:r>
          </a:p>
          <a:p>
            <a:pPr algn="ctr"/>
            <a:r>
              <a:rPr lang="en-US" sz="1200" dirty="0"/>
              <a:t>Company</a:t>
            </a:r>
            <a:endParaRPr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675842-86C3-4DFE-873B-A701AC19E773}"/>
              </a:ext>
            </a:extLst>
          </p:cNvPr>
          <p:cNvSpPr txBox="1"/>
          <p:nvPr/>
        </p:nvSpPr>
        <p:spPr>
          <a:xfrm>
            <a:off x="5991959" y="693236"/>
            <a:ext cx="2215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1669757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Headquarters</a:t>
            </a:r>
          </a:p>
          <a:p>
            <a:pPr algn="ctr"/>
            <a:r>
              <a:rPr lang="en-US" sz="1200" dirty="0"/>
              <a:t>Section</a:t>
            </a:r>
            <a:endParaRPr sz="1200" dirty="0"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3072379" y="2065109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9210B8-43A1-4D03-9999-0B975382CF61}"/>
              </a:ext>
            </a:extLst>
          </p:cNvPr>
          <p:cNvSpPr txBox="1"/>
          <p:nvPr/>
        </p:nvSpPr>
        <p:spPr>
          <a:xfrm>
            <a:off x="3383667" y="162187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7934177" y="203267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Platoon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2533" y="205077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Ordnance Maintenance Platoon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166975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3649038" y="1658425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8530097" y="1656774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165843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 60">
            <a:extLst>
              <a:ext uri="{FF2B5EF4-FFF2-40B4-BE49-F238E27FC236}">
                <a16:creationId xmlns:a16="http://schemas.microsoft.com/office/drawing/2014/main" id="{DD8AF79A-6A15-4294-8618-D792E6C1658B}"/>
              </a:ext>
            </a:extLst>
          </p:cNvPr>
          <p:cNvSpPr/>
          <p:nvPr/>
        </p:nvSpPr>
        <p:spPr>
          <a:xfrm>
            <a:off x="5493335" y="2035067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CD90A9A-2C86-4FFE-8C97-78A95DDD3056}"/>
              </a:ext>
            </a:extLst>
          </p:cNvPr>
          <p:cNvCxnSpPr/>
          <p:nvPr/>
        </p:nvCxnSpPr>
        <p:spPr>
          <a:xfrm>
            <a:off x="6089255" y="1659171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97010" y="1601257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267821" y="1598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26324" y="1609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53629" y="1631733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85389" y="5310479"/>
            <a:ext cx="668" cy="384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91131" y="5714622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98640" y="610997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Recovery</a:t>
            </a:r>
          </a:p>
          <a:p>
            <a:pPr algn="ctr"/>
            <a:r>
              <a:rPr lang="en-US" sz="1200" dirty="0"/>
              <a:t>Platoon</a:t>
            </a:r>
          </a:p>
        </p:txBody>
      </p:sp>
      <p:sp>
        <p:nvSpPr>
          <p:cNvPr id="36" name="object 60">
            <a:extLst>
              <a:ext uri="{FF2B5EF4-FFF2-40B4-BE49-F238E27FC236}">
                <a16:creationId xmlns:a16="http://schemas.microsoft.com/office/drawing/2014/main" id="{02FE72C2-1AC5-45C4-91F4-6AC00086DC49}"/>
              </a:ext>
            </a:extLst>
          </p:cNvPr>
          <p:cNvSpPr/>
          <p:nvPr/>
        </p:nvSpPr>
        <p:spPr>
          <a:xfrm>
            <a:off x="5505018" y="6077535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Specialist Maintenance Platoon</a:t>
            </a:r>
          </a:p>
        </p:txBody>
      </p:sp>
      <p:sp>
        <p:nvSpPr>
          <p:cNvPr id="37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14935" y="609564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Platoon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91131" y="571462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674B65-9C81-481D-A7D4-765DE82C5DC7}"/>
              </a:ext>
            </a:extLst>
          </p:cNvPr>
          <p:cNvCxnSpPr/>
          <p:nvPr/>
        </p:nvCxnSpPr>
        <p:spPr>
          <a:xfrm>
            <a:off x="6085389" y="57188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102274" y="570329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846659" y="56724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5858934" y="5641527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10864824" y="567659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6086058" y="5312742"/>
            <a:ext cx="1138607" cy="79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7224665" y="1659017"/>
            <a:ext cx="0" cy="365292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400" y="2588167"/>
            <a:ext cx="17537" cy="11822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73354" y="4104518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Command</a:t>
            </a:r>
          </a:p>
          <a:p>
            <a:pPr algn="ctr"/>
            <a:r>
              <a:rPr lang="en-US" sz="1200" dirty="0"/>
              <a:t>Team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 flipH="1">
            <a:off x="1062567" y="3773194"/>
            <a:ext cx="3894154" cy="17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68243" y="3770447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494776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2999009" y="3770446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2410206" y="4107056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2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4347059" y="4111473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Transport</a:t>
            </a:r>
          </a:p>
          <a:p>
            <a:pPr algn="ctr"/>
            <a:r>
              <a:rPr lang="en-US" sz="1200" dirty="0"/>
              <a:t>Team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67044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25940" y="4653158"/>
            <a:ext cx="135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GAZ 2330 TIGR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0.5T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84836" y="4653158"/>
            <a:ext cx="109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URAL 375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Dshk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1.5T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7147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Fixed Wing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708034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Fixed Wing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5606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56674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66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41414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81820731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CE13-8900-4FA8-81D3-74498E967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Helicopter Maintenance Platoon, Aviation Maintenance Company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Air Transport Regiment, National Air Division, Air Force</a:t>
            </a:r>
            <a:endParaRPr lang="en-GB" sz="24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5F0CE92-2F67-46DB-B22A-034E306A0204}"/>
              </a:ext>
            </a:extLst>
          </p:cNvPr>
          <p:cNvCxnSpPr>
            <a:cxnSpLocks/>
          </p:cNvCxnSpPr>
          <p:nvPr/>
        </p:nvCxnSpPr>
        <p:spPr>
          <a:xfrm>
            <a:off x="6093209" y="1400200"/>
            <a:ext cx="2791" cy="8672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object 60">
            <a:extLst>
              <a:ext uri="{FF2B5EF4-FFF2-40B4-BE49-F238E27FC236}">
                <a16:creationId xmlns:a16="http://schemas.microsoft.com/office/drawing/2014/main" id="{EFD5B73E-D5EE-4257-9476-C2382DDC7AE3}"/>
              </a:ext>
            </a:extLst>
          </p:cNvPr>
          <p:cNvSpPr/>
          <p:nvPr/>
        </p:nvSpPr>
        <p:spPr>
          <a:xfrm>
            <a:off x="5501640" y="851560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  <a:br>
              <a:rPr lang="en-US" sz="1200" dirty="0"/>
            </a:br>
            <a:r>
              <a:rPr lang="en-US" sz="1200" dirty="0"/>
              <a:t>Platoon</a:t>
            </a:r>
            <a:endParaRPr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27B47C-741F-4845-A2C2-9BCAEC1508B8}"/>
              </a:ext>
            </a:extLst>
          </p:cNvPr>
          <p:cNvCxnSpPr/>
          <p:nvPr/>
        </p:nvCxnSpPr>
        <p:spPr>
          <a:xfrm>
            <a:off x="1088729" y="2258998"/>
            <a:ext cx="10009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bject 60">
            <a:extLst>
              <a:ext uri="{FF2B5EF4-FFF2-40B4-BE49-F238E27FC236}">
                <a16:creationId xmlns:a16="http://schemas.microsoft.com/office/drawing/2014/main" id="{E34B2719-7774-4E07-AC44-80A8FAC11EED}"/>
              </a:ext>
            </a:extLst>
          </p:cNvPr>
          <p:cNvSpPr/>
          <p:nvPr/>
        </p:nvSpPr>
        <p:spPr>
          <a:xfrm>
            <a:off x="497009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 Section</a:t>
            </a:r>
            <a:endParaRPr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EC5357-7F80-4137-8EE6-A5D0D70BBE07}"/>
              </a:ext>
            </a:extLst>
          </p:cNvPr>
          <p:cNvSpPr txBox="1"/>
          <p:nvPr/>
        </p:nvSpPr>
        <p:spPr>
          <a:xfrm>
            <a:off x="901216" y="223301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71" name="object 60">
            <a:extLst>
              <a:ext uri="{FF2B5EF4-FFF2-40B4-BE49-F238E27FC236}">
                <a16:creationId xmlns:a16="http://schemas.microsoft.com/office/drawing/2014/main" id="{539507AF-BF6A-4B7E-B739-C86240BEA39A}"/>
              </a:ext>
            </a:extLst>
          </p:cNvPr>
          <p:cNvSpPr/>
          <p:nvPr/>
        </p:nvSpPr>
        <p:spPr>
          <a:xfrm>
            <a:off x="10503480" y="2703411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Supply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D223F5B4-43F9-4578-B65F-AE143F2D2C94}"/>
              </a:ext>
            </a:extLst>
          </p:cNvPr>
          <p:cNvCxnSpPr/>
          <p:nvPr/>
        </p:nvCxnSpPr>
        <p:spPr>
          <a:xfrm>
            <a:off x="1088729" y="2258998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79A947E-9479-4090-92D8-0384DD1F2F47}"/>
              </a:ext>
            </a:extLst>
          </p:cNvPr>
          <p:cNvCxnSpPr/>
          <p:nvPr/>
        </p:nvCxnSpPr>
        <p:spPr>
          <a:xfrm>
            <a:off x="11099872" y="2247672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10903500" y="222249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32273" y="3257434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PKM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2T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821339" y="39044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3162" y="3248278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60">
            <a:extLst>
              <a:ext uri="{FF2B5EF4-FFF2-40B4-BE49-F238E27FC236}">
                <a16:creationId xmlns:a16="http://schemas.microsoft.com/office/drawing/2014/main" id="{C1E5C1EA-11A1-4FDF-861D-6584D1046AB2}"/>
              </a:ext>
            </a:extLst>
          </p:cNvPr>
          <p:cNvSpPr/>
          <p:nvPr/>
        </p:nvSpPr>
        <p:spPr>
          <a:xfrm>
            <a:off x="5499714" y="2699242"/>
            <a:ext cx="1188720" cy="548640"/>
          </a:xfrm>
          <a:custGeom>
            <a:avLst/>
            <a:gdLst/>
            <a:ahLst/>
            <a:cxnLst/>
            <a:rect l="l" t="t" r="r" b="b"/>
            <a:pathLst>
              <a:path w="1078229" h="521335">
                <a:moveTo>
                  <a:pt x="0" y="521051"/>
                </a:moveTo>
                <a:lnTo>
                  <a:pt x="1077637" y="521051"/>
                </a:lnTo>
                <a:lnTo>
                  <a:pt x="1077637" y="0"/>
                </a:lnTo>
                <a:lnTo>
                  <a:pt x="0" y="0"/>
                </a:lnTo>
                <a:lnTo>
                  <a:pt x="0" y="521051"/>
                </a:lnTo>
                <a:close/>
              </a:path>
            </a:pathLst>
          </a:custGeom>
          <a:solidFill>
            <a:schemeClr val="bg1"/>
          </a:solidFill>
          <a:ln w="7762">
            <a:solidFill>
              <a:srgbClr val="000000"/>
            </a:solidFill>
          </a:ln>
        </p:spPr>
        <p:txBody>
          <a:bodyPr wrap="square" lIns="0" tIns="0" rIns="0" bIns="0" rtlCol="0" anchor="ctr" anchorCtr="1"/>
          <a:lstStyle/>
          <a:p>
            <a:pPr algn="ctr"/>
            <a:r>
              <a:rPr lang="en-US" sz="1200" dirty="0"/>
              <a:t>Helicopter Maintenance</a:t>
            </a:r>
          </a:p>
          <a:p>
            <a:pPr algn="ctr"/>
            <a:r>
              <a:rPr lang="en-US" sz="1200" dirty="0"/>
              <a:t>Section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3D158B-F2DB-45DD-8563-6E8AC4645A33}"/>
              </a:ext>
            </a:extLst>
          </p:cNvPr>
          <p:cNvCxnSpPr/>
          <p:nvPr/>
        </p:nvCxnSpPr>
        <p:spPr>
          <a:xfrm>
            <a:off x="6094479" y="2247270"/>
            <a:ext cx="2674" cy="2365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8506" y="3247882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 x URAL 375 Cargo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GAZ 2330 TIGR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 x URAL 375D Maintenance</a:t>
            </a:r>
          </a:p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 x Generator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0C0175-1730-4B79-B8CF-0A1F0A581A5C}"/>
              </a:ext>
            </a:extLst>
          </p:cNvPr>
          <p:cNvSpPr txBox="1"/>
          <p:nvPr/>
        </p:nvSpPr>
        <p:spPr>
          <a:xfrm>
            <a:off x="5907929" y="223262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16127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21634</TotalTime>
  <Words>22823</Words>
  <Application>Microsoft Office PowerPoint</Application>
  <PresentationFormat>Widescreen</PresentationFormat>
  <Paragraphs>6685</Paragraphs>
  <Slides>204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204</vt:i4>
      </vt:variant>
    </vt:vector>
  </HeadingPairs>
  <TitlesOfParts>
    <vt:vector size="208" baseType="lpstr">
      <vt:lpstr>Arial</vt:lpstr>
      <vt:lpstr>Calibri</vt:lpstr>
      <vt:lpstr>Calibri Light</vt:lpstr>
      <vt:lpstr>Office Theme</vt:lpstr>
      <vt:lpstr>Air Force Overview</vt:lpstr>
      <vt:lpstr>Headquarters Battalion Air Force</vt:lpstr>
      <vt:lpstr>Operations Company Headquarters Battalion, Air Force</vt:lpstr>
      <vt:lpstr>Military Intelligence Platoon Headquarters Battalion, Air Force</vt:lpstr>
      <vt:lpstr>Support Staff Platoon Headquarters Battalion, Air Force</vt:lpstr>
      <vt:lpstr>Headquarters &amp; Headquarters Company Headquarters Battalion, Air Force</vt:lpstr>
      <vt:lpstr>Tactical Security Platoon HQ &amp; HQ Company, Headquarters Battalion, Air Force</vt:lpstr>
      <vt:lpstr>Signals Platoon  Headquarters &amp; Headquarters Company, Headquarters Battalion, Air Force</vt:lpstr>
      <vt:lpstr>National Air Division Air Force</vt:lpstr>
      <vt:lpstr>Headquarters Battalion National Air Division, Air Force</vt:lpstr>
      <vt:lpstr>Operations Company Headquarters Battalion, National Air Division, Air Force</vt:lpstr>
      <vt:lpstr>Military Intelligence Platoon Headquarters Battalion, National Air Division, Air Force</vt:lpstr>
      <vt:lpstr>Support Staff Platoon Headquarters Battalion, National Air Division, Air Force</vt:lpstr>
      <vt:lpstr>Headquarters &amp; Headquarters Company Headquarters Battalion, National Air Division, Air Force</vt:lpstr>
      <vt:lpstr>Tactical Security Platoon HQ &amp; HQ Company, Headquarters Battalion, National Air Division, Air Force</vt:lpstr>
      <vt:lpstr>Signals Platoon, Headquarters &amp; Headquarters Company Headquarters Battalion, National Air Division, Air Force</vt:lpstr>
      <vt:lpstr>Fighter Bomber Regiment National Air Division, Air Force</vt:lpstr>
      <vt:lpstr>Fighter Bomber Squadron, Fighter Bomber Regiment National Air Division, Air Force</vt:lpstr>
      <vt:lpstr>Fighter Bomber Company, Fighter Bomber Squadron Fighter Bomber Regiment, National Air Division, Air Force</vt:lpstr>
      <vt:lpstr>Signals Platoon, Fighter Bomber Squadron Fighter Bomber Regiment, National Air Division, Air Force</vt:lpstr>
      <vt:lpstr>Support Platoon, Fighter Bomber Squadron Fighter Bomber Regiment, National Air Division, Air Force</vt:lpstr>
      <vt:lpstr>Signals Company Fighter Bomber Regiment, National Air Division, Air Force</vt:lpstr>
      <vt:lpstr>Digital Platoon, Signals Company Fighter Bomber Regiment, National Air Division, Air Force</vt:lpstr>
      <vt:lpstr>Radio Platoon, Signals Company Fighter Bomber Regiment, National Air Division, Air Force</vt:lpstr>
      <vt:lpstr>Long Range Signals Platoon, Signals Company Fighter Bomber Regiment, National Air Division, Air Force</vt:lpstr>
      <vt:lpstr>Aviation Maintenance Company Fighter Bomber Regiment, National Air Division, Air Force</vt:lpstr>
      <vt:lpstr>Fixed Wing Maintenance Platoon, Aviation Maintenance Company Fighter Bomber Regiment, National Air Division, Air Force</vt:lpstr>
      <vt:lpstr>Helicopter Maintenance Platoon, Aviation Maintenance Company Fighter Bomber Regiment, National Air Division, Air Force</vt:lpstr>
      <vt:lpstr>Ordnance Maintenance Platoon, Aviation Maintenance Company Fighter Bomber Regiment, National Air Division, Air Force</vt:lpstr>
      <vt:lpstr>Recovery Platoon, Aviation Maintenance Company Fighter Bomber Regiment, National Air Division, Air Force</vt:lpstr>
      <vt:lpstr>Specialist Maintenance Platoon, Aviation Maintenance Company Fighter Bomber Regiment, National Air Division, Air Force</vt:lpstr>
      <vt:lpstr>Support Platoon, Aviation Maintenance Company Fighter Bomber Regiment, National Air Division, Air Force</vt:lpstr>
      <vt:lpstr>Ground Attack Regiment National Air Division, Air Force</vt:lpstr>
      <vt:lpstr>Ground Attack Squadron, Ground Attack Regiment National Air Division, Air Force</vt:lpstr>
      <vt:lpstr>Ground Attack Company, Ground Attack Squadron Ground Attack Regiment, National Air Division, Air Force</vt:lpstr>
      <vt:lpstr>Signals Platoon, Ground Attack Squadron Ground Attack Regiment, National Air Division, Air Force</vt:lpstr>
      <vt:lpstr>Support Platoon, Ground Attack Squadron Ground Attack Regiment, National Air Division, Air Force</vt:lpstr>
      <vt:lpstr>Signals Company Ground Attack Regiment, National Air Division, Air Force</vt:lpstr>
      <vt:lpstr>Digital Platoon, Signals Company Ground Attack Regiment, National Air Division, Air Force</vt:lpstr>
      <vt:lpstr>Radio Platoon, Signals Company Ground Attack Regiment, National Air Division, Air Force</vt:lpstr>
      <vt:lpstr>Long Range Signals Platoon, Signals Company Ground Attack Regiment, National Air Division, Air Force</vt:lpstr>
      <vt:lpstr>Aviation Maintenance Company Ground Attack Regiment, National Air Division, Air Force</vt:lpstr>
      <vt:lpstr>Fixed Wing Maintenance Platoon, Aviation Maintenance Company Ground Attack Regiment, National Air Division, Air Force</vt:lpstr>
      <vt:lpstr>Helicopter Maintenance Platoon, Aviation Maintenance Company Ground Attack Regiment, National Air Division, Air Force</vt:lpstr>
      <vt:lpstr>Ordnance Maintenance Platoon, Aviation Maintenance Company Ground Attack Regiment, National Air Division, Air Force</vt:lpstr>
      <vt:lpstr>Recovery Platoon, Aviation Maintenance Company Ground Attack Regiment, National Air Division, Air Force</vt:lpstr>
      <vt:lpstr>Specialist Maintenance Platoon, Aviation Maintenance Company Ground Attack Regiment, National Air Division, Air Force</vt:lpstr>
      <vt:lpstr>Support Platoon, Aviation Maintenance Company Ground Attack Regiment, National Air Division, Air Force</vt:lpstr>
      <vt:lpstr>Combat Helicopter Regiment National Air Division, Air Force</vt:lpstr>
      <vt:lpstr>Attack Helicopter Squadron, Combat Helicopter Regiment National Air Division, Air Force</vt:lpstr>
      <vt:lpstr>Attack Helicopter Company, Attack Helicopter Squadron Combat Helicopter Regiment, National Air Division, Air Force</vt:lpstr>
      <vt:lpstr>Utility Helicopter Company, Attack Helicopter Squadron Combat Helicopter Regiment, National Air Division, Air Force</vt:lpstr>
      <vt:lpstr>Signals Platoon, Attack Helicopter Squadron Combat Helicopter Regiment, National Air Division, Air Force</vt:lpstr>
      <vt:lpstr>Support Platoon, Attack Helicopter Squadron Combat Helicopter Regiment, National Air Division, Air Force</vt:lpstr>
      <vt:lpstr>Utility Helicopter Squadron, Combat Helicopter Regiment National Air Division, Air Force</vt:lpstr>
      <vt:lpstr>Utility Helicopter Company, Utility Helicopter Squadron Combat Helicopter Regiment, National Air Division, Air Force</vt:lpstr>
      <vt:lpstr>Transport Helicopter Company, Utility Helicopter Squadron Combat Helicopter Regiment, National Air Division, Air Force</vt:lpstr>
      <vt:lpstr>Signals Platoon, Utility Helicopter Squadron Combat Helicopter Regiment, National Air Division, Air Force</vt:lpstr>
      <vt:lpstr>Support Platoon, Utility Helicopter Squadron Combat Helicopter Regiment, National Air Division, Air Force</vt:lpstr>
      <vt:lpstr>Reconnaissance Helicopter Company Combat Helicopter Regiment, National Air Division, Air Force</vt:lpstr>
      <vt:lpstr>Signals Company Combat Helicopter Regiment, National Air Division, Air Force</vt:lpstr>
      <vt:lpstr>Digital Platoon, Signals Company Combat Helicopter Regiment, National Air Division, Air Force</vt:lpstr>
      <vt:lpstr>Radio Platoon, Signals Company Combat Helicopter Regiment, National Air Division, Air Force</vt:lpstr>
      <vt:lpstr>Long Range Signals Platoon, Signals Company Combat Helicopter Regiment, National Air Division, Air Force</vt:lpstr>
      <vt:lpstr>Aviation Maintenance Company Combat Helicopter Regiment, National Air Division, Air Force</vt:lpstr>
      <vt:lpstr>Attack Helicopter Maintenance Platoon, Aviation Maintenance Company Combat Helicopter Regiment, National Air Division, Air Force</vt:lpstr>
      <vt:lpstr>Utility Helicopter Maintenance Platoon, Aviation Maintenance Company Combat Helicopter Regiment, National Air Division, Air Force</vt:lpstr>
      <vt:lpstr>Ordnance Maintenance Platoon, Aviation Maintenance Company Combat Helicopter Regiment, National Air Division, Air Force</vt:lpstr>
      <vt:lpstr>Recovery Platoon, Aviation Maintenance Company Combat Helicopter Regiment, National Air Division, Air Force</vt:lpstr>
      <vt:lpstr>Specialist Maintenance Platoon, Aviation Maintenance Company Combat Helicopter Regiment, National Air Division, Air Force</vt:lpstr>
      <vt:lpstr>Support Platoon, Aviation Maintenance Company Combat Helicopter Regiment, National Air Division, Air Force</vt:lpstr>
      <vt:lpstr>Fighter Regiment National Air Division, Air Force</vt:lpstr>
      <vt:lpstr>Fighter Squadron, Fighter Regiment National Air Division, Air Force</vt:lpstr>
      <vt:lpstr>Fighter Company, Fighter Squadron Fighter Regiment, National Air Division, Air Force</vt:lpstr>
      <vt:lpstr>Signals Platoon, Fighter Squadron Fighter Regiment, National Air Division, Air Force</vt:lpstr>
      <vt:lpstr>Support Platoon, Fighter Squadron Fighter Regiment, National Air Division, Air Force</vt:lpstr>
      <vt:lpstr>Signals Company Fighter Regiment, National Air Division, Air Force</vt:lpstr>
      <vt:lpstr>Digital Platoon, Signals Company Fighter Regiment, National Air Division, Air Force</vt:lpstr>
      <vt:lpstr>Radio Platoon, Signals Company Fighter Regiment, National Air Division, Air Force</vt:lpstr>
      <vt:lpstr>Long Range Signals Platoon, Signals Company Fighter Regiment, National Air Division, Air Force</vt:lpstr>
      <vt:lpstr>Aviation Maintenance Company Fighter Regiment, National Air Division, Air Force</vt:lpstr>
      <vt:lpstr>Fixed Wing Maintenance Platoon, Aviation Maintenance Company Fighter Regiment, National Air Division, Air Force</vt:lpstr>
      <vt:lpstr>Helicopter Maintenance Platoon, Aviation Maintenance Company Fighter Regiment, National Air Division, Air Force</vt:lpstr>
      <vt:lpstr>Ordnance Maintenance Platoon, Aviation Maintenance Company Fighter Regiment, National Air Division, Air Force</vt:lpstr>
      <vt:lpstr>Recovery Platoon, Aviation Maintenance Company Fighter Regiment, National Air Division, Air Force</vt:lpstr>
      <vt:lpstr>Specialist Maintenance Platoon, Aviation Maintenance Company Fighter Regiment, National Air Division, Air Force</vt:lpstr>
      <vt:lpstr>Support Platoon, Aviation Maintenance Company Fighter Regiment, National Air Division, Air Force</vt:lpstr>
      <vt:lpstr>Air Transport Regiment National Air Division, Air Force</vt:lpstr>
      <vt:lpstr>Air Transport Squadron, Air Transport Regiment National Air Division, Air Force</vt:lpstr>
      <vt:lpstr>Air Transport Company, Air Transport Squadron Air Transport Regiment, National Air Division, Air Force</vt:lpstr>
      <vt:lpstr>Signals Platoon, Air Transport Squadron Air Transport Regiment, National Air Division, Air Force</vt:lpstr>
      <vt:lpstr>Support Platoon, Air Transport Squadron Air Transport Regiment, National Air Division, Air Force</vt:lpstr>
      <vt:lpstr>Signals Company Air Transport Regiment, National Air Division, Air Force</vt:lpstr>
      <vt:lpstr>Digital Platoon, Signals Company Air Transport Regiment, National Air Division, Air Force</vt:lpstr>
      <vt:lpstr>Radio Platoon, Signals Company Air Transport Regiment, National Air Division, Air Force</vt:lpstr>
      <vt:lpstr>Long Range Signals Platoon, Signals Company Air Transport Regiment, National Air Division, Air Force</vt:lpstr>
      <vt:lpstr>Aviation Maintenance Company Air Transport Regiment, National Air Division, Air Force</vt:lpstr>
      <vt:lpstr>Fixed Wing Maintenance Platoon, Aviation Maintenance Company Air Transport Regiment, National Air Division, Air Force</vt:lpstr>
      <vt:lpstr>Helicopter Maintenance Platoon, Aviation Maintenance Company Air Transport Regiment, National Air Division, Air Force</vt:lpstr>
      <vt:lpstr>Ordnance Maintenance Platoon, Aviation Maintenance Company Air Transport Regiment, National Air Division, Air Force</vt:lpstr>
      <vt:lpstr>Recovery Platoon, Aviation Maintenance Company Air Transport Regiment, National Air Division, Air Force</vt:lpstr>
      <vt:lpstr>Specialist Maintenance Platoon, Aviation Maintenance Company Air Transport Regiment, National Air Division, Air Force</vt:lpstr>
      <vt:lpstr>Support Platoon, Aviation Maintenance Company Air Transport Regiment, National Air Division, Air Force</vt:lpstr>
      <vt:lpstr>Aviation Transport Regiment National Air Division, Air Force</vt:lpstr>
      <vt:lpstr>Aviation Transport Squadron, Aviation Transport Regiment National Air Division, Air Force</vt:lpstr>
      <vt:lpstr>Aviation Transport Company, Aviation Transport Squadron Aviation Transport Regiment, National Air Division, Air Force</vt:lpstr>
      <vt:lpstr>Signals Platoon, Aviation Transport Squadron Aviation Transport Regiment, National Air Division, Air Force</vt:lpstr>
      <vt:lpstr>Support Platoon, Aviation Transport Squadron Aviation Transport Regiment, National Air Division, Air Force</vt:lpstr>
      <vt:lpstr>Signals Company Aviation Transport Regiment, National Air Division, Air Force</vt:lpstr>
      <vt:lpstr>Digital Platoon, Signals Company Aviation Transport Regiment, National Air Division, Air Force</vt:lpstr>
      <vt:lpstr>Radio Platoon, Signals Company Aviation Transport Regiment, National Air Division, Air Force</vt:lpstr>
      <vt:lpstr>Long Range Signals Platoon, Signals Company Aviation Transport Regiment, National Air Division, Air Force</vt:lpstr>
      <vt:lpstr>Aviation Maintenance Company Aviation Transport Regiment, National Air Division, Air Force</vt:lpstr>
      <vt:lpstr>Helicopter Maintenance Platoon, Aviation Maintenance Company Aviation Transport Regiment, National Air Division, Air Force</vt:lpstr>
      <vt:lpstr>Ordnance Maintenance Platoon, Aviation Maintenance Company Aviation Transport Regiment, National Air Division, Air Force</vt:lpstr>
      <vt:lpstr>Recovery Platoon, Aviation Maintenance Company Aviation Transport Regiment, National Air Division, Air Force</vt:lpstr>
      <vt:lpstr>Specialist Maintenance Platoon, Aviation Maintenance Company Aviation Transport Regiment, National Air Division, Air Force</vt:lpstr>
      <vt:lpstr>Support Platoon, Aviation Maintenance Company Aviation Transport Regiment, National Air Division, Air Force</vt:lpstr>
      <vt:lpstr>Air Reconnaissance Squadron National Air Division, Air Force</vt:lpstr>
      <vt:lpstr>Air Reconnaissance Company, Air Reconnaissance Squadron National Air Division, Air Force</vt:lpstr>
      <vt:lpstr>Signals Platoon, Air Reconnaissance Squadron National Air Division, Air Force</vt:lpstr>
      <vt:lpstr>Support Platoon, Air Reconnaissance Squadron National Air Division, Air Force</vt:lpstr>
      <vt:lpstr>Separate Helicopter Squadron National Air Division, Air Force</vt:lpstr>
      <vt:lpstr>Heavy Lift Platoon, Separate Helicopter Squadron National Air Division, Air Force</vt:lpstr>
      <vt:lpstr>Separate Helicopter Company, Separate Helicopter Squadron National Air Division, Air Force</vt:lpstr>
      <vt:lpstr>Reconnaissance Platoon, Separate Helicopter Squadron National Air Division, Air Force</vt:lpstr>
      <vt:lpstr>Signals Platoon, Separate Helicopter Squadron National Air Division, Air Force</vt:lpstr>
      <vt:lpstr>Support Platoon, Separate Helicopter Squadron National Air Division, Air Force</vt:lpstr>
      <vt:lpstr>Fixed Wing Air Electronic Warfare Squadron National Air Division, Air Force</vt:lpstr>
      <vt:lpstr>Air Electronic Warfare Company, Fixed Wing Air Electronic Warfare Squadron National Air Division, Air Force</vt:lpstr>
      <vt:lpstr>Signals Platoon, Fixed Wing Air Electronic Warfare Squadron National Air Division, Air Force</vt:lpstr>
      <vt:lpstr>Support Platoon, Fixed Wing Air Electronic Warfare Squadron National Air Division, Air Force</vt:lpstr>
      <vt:lpstr>Rotary Wing Air Electronic Warfare Squadron National Air Division, Air Force</vt:lpstr>
      <vt:lpstr>Air Electronic Warfare Company, Rotary Wing Air Electronic Warfare Squadron National Air Division, Air Force</vt:lpstr>
      <vt:lpstr>Signals Platoon, Rotary Wing Air Electronic Warfare Squadron National Air Division, Air Force</vt:lpstr>
      <vt:lpstr>Support Platoon, Rotary Wing Air Electronic Warfare Squadron National Air Division, Air Force</vt:lpstr>
      <vt:lpstr>Support Battalion National Air Division, Air Force</vt:lpstr>
      <vt:lpstr>Ammunition Supply Company, Support Battalion National Air Division, Air Force</vt:lpstr>
      <vt:lpstr>POL Company, Support Battalion National Air Division, Air Force</vt:lpstr>
      <vt:lpstr>Supply Company, Support Battalion National Air Division, Air Force</vt:lpstr>
      <vt:lpstr>Signals Platoon, Support Battalion National Air Division, Air Force</vt:lpstr>
      <vt:lpstr>Support Platoon, Support Battalion National Air Division, Air Force</vt:lpstr>
      <vt:lpstr>Maintenance Battalion National Air Division, Air Force</vt:lpstr>
      <vt:lpstr>Maintenance Company, Maintenance Battalion National Air Division, Air Force</vt:lpstr>
      <vt:lpstr>Maintenance Platoon, Maintenance Company Maintenance Battalion, National Air Division, Air Force</vt:lpstr>
      <vt:lpstr>Wheeled Vehicle Maintenance Company Maintenance Battalion, National Air Division, Air Force</vt:lpstr>
      <vt:lpstr>Wheeled Vehicle Maintenance Platoon, Wheeled Vehicle Maintenance Company Maintenance Battalion, National Air Division, Air Force</vt:lpstr>
      <vt:lpstr>Ordnance Maintenance Company Maintenance Battalion, National Air Division, Air Force</vt:lpstr>
      <vt:lpstr>Ordnance Maintenance Platoon, Ordnance Maintenance Company Maintenance Battalion, National Air Division, Air Force</vt:lpstr>
      <vt:lpstr>Recovery Platoon Maintenance Battalion, National Air Division, Air Force</vt:lpstr>
      <vt:lpstr>Specialist Maintenance Platoon Maintenance Battalion, National Air Division, Air Force</vt:lpstr>
      <vt:lpstr>Support Platoon Maintenance Battalion, National Air Division, Air Force</vt:lpstr>
      <vt:lpstr>Signals Platoon Maintenance Battalion, National Air Division, Air Force</vt:lpstr>
      <vt:lpstr>1 Air Defense Artillery Command Air Force</vt:lpstr>
      <vt:lpstr>Headquarters Battalion 1 Air Defense Artillery Command, Air Force</vt:lpstr>
      <vt:lpstr>Operations Company, Headquarters Battalion 1 Air Defense Artillery Command, Air Force</vt:lpstr>
      <vt:lpstr>Military Intelligence Platoon, Headquarters Battalion 1 Air Defense Artillery Command, Air Force</vt:lpstr>
      <vt:lpstr>Support Staff Platoon, Headquarters Battalion 1 Air Defense Artillery Command, Air Force</vt:lpstr>
      <vt:lpstr>Headquarters &amp; Headquarters Company, Headquarters Battalion 1 Air Defense Artillery Command, Air Force</vt:lpstr>
      <vt:lpstr>Tactical Security Platoon, HQ &amp; HQ Company, Headquarters Battalion 1 Air Defense Artillery Command, Air Force</vt:lpstr>
      <vt:lpstr>Signals Platoon, Headquarters &amp; Headquarters Company, Headquarters Battalion 1 Air Defense Artillery Command, Air Force</vt:lpstr>
      <vt:lpstr>11 Radar Brigade 1 Air Defense Artillery Command, Air Force</vt:lpstr>
      <vt:lpstr>Headquarters Company, 11 Radar Brigade 1 Air Defense Artillery Command, Air Force</vt:lpstr>
      <vt:lpstr>Radar Battalion, 11 Radar Brigade 1 Air Defense Artillery Command, Air Force</vt:lpstr>
      <vt:lpstr>Radar Company, Radar Battalion, 11 Radar Brigade 1 Air Defense Artillery Command, Air Force</vt:lpstr>
      <vt:lpstr>Support Platoon, Radar Battalion, 11 Radar Brigade 1 Air Defense Artillery Command, Air Force</vt:lpstr>
      <vt:lpstr>Signals Platoon, Radar Battalion, 11 Radar Brigade 1 Air Defense Artillery Command, Air Force</vt:lpstr>
      <vt:lpstr>Electronic Warfare Battery, 11 Radar Brigade 1 Air Defense Artillery Command, Air Force</vt:lpstr>
      <vt:lpstr>Electronic Warfare Platoon, Electronic Warfare Battery, 11 Radar Brigade 1 Air Defense Artillery Command, Air Force</vt:lpstr>
      <vt:lpstr>Support Platoon, 11 Radar Brigade 1 Air Defense Artillery Command, Air Force</vt:lpstr>
      <vt:lpstr>Signals Platoon, 11 Radar Brigade 1 Air Defense Artillery Command, Air Force</vt:lpstr>
      <vt:lpstr>100 Long Range Air Defense Artillery Brigade 1 Air Defense Artillery Command, Air Force</vt:lpstr>
      <vt:lpstr>Headquarters Company, 100 Long Range Air Defense Artillery Brigade 1 Air Defense Artillery Command, Air Force</vt:lpstr>
      <vt:lpstr>Long Range Air Defense Artillery Battery, 100 Long Range Air Defense Artillery Brigade 1 Air Defense Artillery Command, Air Force</vt:lpstr>
      <vt:lpstr>MANPAD Battery, 100 Long Range Air Defense Artillery Brigade 1 Air Defense Artillery Command, Air Force</vt:lpstr>
      <vt:lpstr>Electronic Warfare Battery, 100 Long Range Air Defense Artillery Brigade 1 Air Defense Artillery Command, Air Force</vt:lpstr>
      <vt:lpstr>Signals Platoon, 100 Long Range Air Defense Artillery Brigade 1 Air Defense Artillery Command, Air Force</vt:lpstr>
      <vt:lpstr>Support Platoon, 100 Long Range Air Defense Artillery Brigade 1 Air Defense Artillery Command, Air Force</vt:lpstr>
      <vt:lpstr>Technical Maintenance Platoon, 100 Long Range Air Defense Artillery Brigade 1 Air Defense Artillery Command, Air Force</vt:lpstr>
      <vt:lpstr>101 Long Range Air Defense Artillery Brigade 1 Air Defense Artillery Command, Air Force</vt:lpstr>
      <vt:lpstr>Headquarters Company, 101 Long Range Air Defense Artillery Brigade 1 Air Defense Artillery Command, Air Force</vt:lpstr>
      <vt:lpstr>Long Range Air Defense Artillery Battery, 101 Long Range Air Defense Artillery Brigade 1 Air Defense Artillery Command, Air Force</vt:lpstr>
      <vt:lpstr>MANPAD Battery, 101 Long Range Air Defense Artillery Brigade 1 Air Defense Artillery Command, Air Force</vt:lpstr>
      <vt:lpstr>Electronic Warfare Battery, 101 Long Range Air Defense Artillery Brigade 1 Air Defense Artillery Command, Air Force</vt:lpstr>
      <vt:lpstr>Signals Platoon, 101 Long Range Air Defense Artillery Brigade 1 Air Defense Artillery Command, Air Force</vt:lpstr>
      <vt:lpstr>Support Platoon, 101 Long Range Air Defense Artillery Brigade 1 Air Defense Artillery Command, Air Force</vt:lpstr>
      <vt:lpstr>Technical Maintenance Platoon, 101 Long Range Air Defense Artillery Brigade 1 Air Defense Artillery Command, Air Force</vt:lpstr>
      <vt:lpstr>Medium Range Air Defense Artillery Brigade 1 Air Defense Artillery Command, Air Force</vt:lpstr>
      <vt:lpstr>Headquarters Company, Medium Range Air Defense Artillery Brigade 1 Air Defense Artillery Command, Air Force</vt:lpstr>
      <vt:lpstr>Medium Range Air Defense Artillery Battery, Medium Range Air Defense Artillery Brigade 1 Air Defense Artillery Command, Air Force</vt:lpstr>
      <vt:lpstr>MANPAD Battery, Medium Range Air Defense Artillery Brigade 1 Air Defense Artillery Command, Air Force</vt:lpstr>
      <vt:lpstr>Electronic Warfare Battery, Medium Range Air Defense Artillery Brigade 1 Air Defense Artillery Command, Air Force</vt:lpstr>
      <vt:lpstr>Signals Platoon, Medium Range Air Defense Artillery Brigade 1 Air Defense Artillery Command, Air Force</vt:lpstr>
      <vt:lpstr>Support Platoon, Medium Range Air Defense Artillery Brigade 1 Air Defense Artillery Command, Air Force</vt:lpstr>
      <vt:lpstr>Technical Maintenance Platoon, Medium Range Air Defense Artillery Brigade 1 Air Defense Artillery Command, Air Force</vt:lpstr>
      <vt:lpstr>Short Range Air Defense Artillery Brigade 1 Air Defense Artillery Command, Air Force</vt:lpstr>
      <vt:lpstr>Headquarters Company, Short Range Air Defense Artillery Brigade 1 Air Defense Artillery Command, Air Force</vt:lpstr>
      <vt:lpstr>Short Range Air Defense Artillery Battery, Short Range Air Defense Artillery Brigade 1 Air Defense Artillery Command, Air Force</vt:lpstr>
      <vt:lpstr>MANPAD Battery, Short Range Air Defense Artillery Brigade 1 Air Defense Artillery Command, Air Force</vt:lpstr>
      <vt:lpstr>Electronic Warfare Battery, Short Range Air Defense Artillery Brigade 1 Air Defense Artillery Command, Air Force</vt:lpstr>
      <vt:lpstr>Signals Platoon, Short Range Air Defense Artillery Brigade 1 Air Defense Artillery Command, Air Force</vt:lpstr>
      <vt:lpstr>Support Platoon, Short Range Air Defense Artillery Brigade 1 Air Defense Artillery Command, Air Force</vt:lpstr>
      <vt:lpstr>Technical Maintenance Platoon, Short Range Air Defense Artillery Brigade 1 Air Defense Artillery Command, Air Force</vt:lpstr>
      <vt:lpstr>Editing Area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Command Authority</dc:title>
  <dc:creator>Whalley, Robert WO2 (CTG-TF HANNIBAL-INT-UKLNO)</dc:creator>
  <cp:lastModifiedBy>Whalley, Robert A CW2 FM (GBR)</cp:lastModifiedBy>
  <cp:revision>304</cp:revision>
  <dcterms:created xsi:type="dcterms:W3CDTF">2021-09-23T14:51:47Z</dcterms:created>
  <dcterms:modified xsi:type="dcterms:W3CDTF">2022-06-30T00:06:32Z</dcterms:modified>
</cp:coreProperties>
</file>