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"/>
  </p:notesMasterIdLst>
  <p:sldIdLst>
    <p:sldId id="2147349947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7959A20-E970-4ACD-8234-592D992A1C39}" v="1" dt="2025-04-29T19:01:26.11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76173" autoAdjust="0"/>
  </p:normalViewPr>
  <p:slideViewPr>
    <p:cSldViewPr snapToGrid="0">
      <p:cViewPr varScale="1">
        <p:scale>
          <a:sx n="82" d="100"/>
          <a:sy n="82" d="100"/>
        </p:scale>
        <p:origin x="2490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658562-AB74-4A23-B685-91B5AD8231D7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3CC8E6-AAA6-462C-A88B-43DD98E137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7547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1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twelve conditions of the Operational Environment and LSCO &amp; implications for small units and NCOs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1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 Domain Competition Warfare -</a:t>
            </a:r>
            <a:r>
              <a:rPr lang="en-US" sz="12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Tactical units will contend with the full range of multi-domain challenges, impacting C2, ISR, Targeting and use of Space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Mass vs Protection -</a:t>
            </a:r>
            <a:r>
              <a:rPr lang="en-US" sz="12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Units will need to find the right balance between massed fires and precision targeting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Transparent Battlefield - </a:t>
            </a:r>
            <a:r>
              <a:rPr lang="en-US" sz="12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Units of all types and throughout the depth of the battlefield will survive based on displacement, concealment and signature management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Information Advantage -</a:t>
            </a:r>
            <a:r>
              <a:rPr lang="en-US" sz="1200" b="1" i="1" u="none" strike="noStrike" baseline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Units </a:t>
            </a:r>
            <a:r>
              <a:rPr lang="en-US" sz="12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 increasingly experience </a:t>
            </a:r>
            <a:r>
              <a:rPr lang="en-US" sz="1200" b="1" i="1" u="none" strike="noStrike" baseline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network and cyber </a:t>
            </a:r>
            <a:r>
              <a:rPr lang="en-US" sz="12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attacks that target their ability to </a:t>
            </a:r>
            <a:r>
              <a:rPr lang="en-US" sz="1200" b="1" i="1" u="none" strike="noStrike" baseline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maintain information advantage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Homeland Defense - </a:t>
            </a:r>
            <a:r>
              <a:rPr lang="en-US" sz="12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Commanders &amp; NCOs will face delayed mobilization and deployment, while increasing the demand on forces to secure critical </a:t>
            </a:r>
            <a:r>
              <a:rPr lang="en-US" sz="1200" b="1" i="1" u="none" strike="noStrike" baseline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infrastructure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Increased Lethality -</a:t>
            </a:r>
            <a:r>
              <a:rPr lang="en-US" sz="1200" b="1" i="1" u="none" strike="noStrike" baseline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Range, c</a:t>
            </a:r>
            <a:r>
              <a:rPr lang="en-US" sz="1200" b="1" i="1" u="none" strike="noStrike" baseline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oncentration and precision will increa</a:t>
            </a:r>
            <a:r>
              <a:rPr lang="en-US" sz="12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</a:t>
            </a:r>
            <a:r>
              <a:rPr lang="en-US" sz="1200" b="1" i="1" u="none" strike="noStrike" baseline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losses in all </a:t>
            </a:r>
            <a:r>
              <a:rPr lang="en-US" sz="12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 types </a:t>
            </a:r>
            <a:r>
              <a:rPr lang="en-US" sz="1200" b="1" i="1" u="none" strike="noStrike" baseline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close and rear areas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Anti Access/ Area Denial - </a:t>
            </a:r>
            <a:r>
              <a:rPr lang="en-US" sz="1200" b="1" i="1" u="none" strike="noStrike" baseline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Adversary A2/AD will restrict maneuver and sustainment an</a:t>
            </a:r>
            <a:r>
              <a:rPr lang="en-US" sz="12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 </a:t>
            </a:r>
            <a:r>
              <a:rPr lang="en-US" sz="1200" b="1" i="1" u="none" strike="noStrike" baseline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 most battlefield functions at risk from increasingly longer ranges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Dense Urban Warfare - </a:t>
            </a:r>
            <a:r>
              <a:rPr lang="en-US" sz="1200" b="1" i="1" u="none" strike="noStrike" baseline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Units may be forced to maneuver in complex urban terrain and conduct close quarters combat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Contested Logistics - </a:t>
            </a:r>
            <a:r>
              <a:rPr lang="en-US" sz="12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Sustainment will encounter reduced efficiency and effectiveness due to continuous displacement, dispersion of nodes, and increased depth of positioning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Magazine Depth &amp; Range - </a:t>
            </a:r>
            <a:r>
              <a:rPr lang="en-US" sz="12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Magazine and range challenges will limit tactical endurance, targeting effectiveness, and ability to maneuver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Proliferation of Uncrewed Systems - </a:t>
            </a:r>
            <a:r>
              <a:rPr lang="en-US" sz="1200" b="1" i="1" u="none" strike="noStrike" baseline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Counter-UAS will be a mission for every formation and unit type, throughout the depth of the battlefield 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Weapons of Mass Destruction - </a:t>
            </a:r>
            <a:r>
              <a:rPr lang="en-US" sz="12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Units should expect to operate in contaminated environments, with widespread damage and mass casualties</a:t>
            </a:r>
            <a:endParaRPr kumimoji="0" lang="en-US" sz="1200" b="1" i="1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1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Threat Considerations</a:t>
            </a:r>
            <a:endParaRPr kumimoji="0" lang="en-US" sz="1200" b="1" i="1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1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China:</a:t>
            </a:r>
          </a:p>
          <a:p>
            <a:pPr marL="114300" marR="0" lvl="0" indent="-1143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PLA wants to develop NCO Corps &amp; is encouraging lower-level initiative</a:t>
            </a:r>
          </a:p>
          <a:p>
            <a:pPr marL="114300" marR="0" lvl="0" indent="-1143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i="1" dirty="0">
                <a:solidFill>
                  <a:prstClr val="black"/>
                </a:solidFill>
                <a:latin typeface="Calibri"/>
              </a:rPr>
              <a:t>PLA modernization driving skills gap</a:t>
            </a:r>
            <a:endParaRPr kumimoji="0" lang="en-US" sz="12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114300" marR="0" lvl="0" indent="-1143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Challenged acquiring/retaining talent</a:t>
            </a:r>
          </a:p>
          <a:p>
            <a:endParaRPr lang="en-US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Russia</a:t>
            </a:r>
            <a:r>
              <a:rPr kumimoji="0" lang="en-US" sz="1200" b="1" i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</a:t>
            </a:r>
          </a:p>
          <a:p>
            <a:pPr marL="118872" marR="0" lvl="0" indent="-118872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Both Russia and Ukraine have experienced morale issues…a small unit challenge</a:t>
            </a:r>
            <a:endParaRPr kumimoji="0" lang="en-US" sz="1200" b="1" i="1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118872" marR="0" lvl="0" indent="-118872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Officer casualties, requiring enlisted soldiers to assume leadership</a:t>
            </a:r>
          </a:p>
          <a:p>
            <a:pPr marL="118872" marR="0" lvl="0" indent="-118872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Suffered throughout conflict due to lack of NCO Corps …attacks falter when officers become casualties</a:t>
            </a:r>
          </a:p>
          <a:p>
            <a:pPr marL="118872" marR="0" lvl="0" indent="-118872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Trying to reinvigorate military academies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692ACE-ECCC-44BF-ADF9-22C087DB63D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35010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6EB5675-72E5-A02B-2B6E-FFB0073982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" y="0"/>
            <a:ext cx="9161564" cy="6403525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E68CD4B-3ACF-1AB7-41A7-0A1B97E9C6E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373DC0-F413-4098-8AFC-675FCCBD90A8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DA2D66A-4DB2-D22D-4DF6-7CB6181465C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3" y="178942"/>
            <a:ext cx="2426418" cy="46943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118677A-E999-40F5-1C50-59CEBA3EF66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4" y="3325444"/>
            <a:ext cx="9144000" cy="146060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254000" h="254000"/>
            <a:bevelB w="254000" h="254000"/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2FEC4BA-1DE4-05C7-F322-497CB6D115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1" t="7625" r="8928" b="7131"/>
          <a:stretch/>
        </p:blipFill>
        <p:spPr>
          <a:xfrm>
            <a:off x="3667004" y="3201761"/>
            <a:ext cx="1783897" cy="1737360"/>
          </a:xfrm>
          <a:prstGeom prst="ellipse">
            <a:avLst/>
          </a:prstGeom>
          <a:effectLst>
            <a:outerShdw blurRad="50800" dist="76200" dir="2700000" algn="tl" rotWithShape="0">
              <a:prstClr val="black">
                <a:alpha val="38000"/>
              </a:prstClr>
            </a:outerShdw>
          </a:effectLst>
        </p:spPr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id="{FEF10C7C-7A0C-3154-4AF7-E6F2FDBC10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85850" y="5251281"/>
            <a:ext cx="4166526" cy="400110"/>
          </a:xfrm>
          <a:noFill/>
        </p:spPr>
        <p:txBody>
          <a:bodyPr wrap="none" rtlCol="0">
            <a:spAutoFit/>
          </a:bodyPr>
          <a:lstStyle>
            <a:lvl1pPr marL="0" indent="0" algn="ctr">
              <a:buNone/>
              <a:defRPr lang="en-US" sz="2000" b="1" i="1" dirty="0">
                <a:solidFill>
                  <a:srgbClr val="000076"/>
                </a:solidFill>
                <a:latin typeface=" Arial"/>
                <a:cs typeface="+mn-cs"/>
              </a:defRPr>
            </a:lvl1pPr>
          </a:lstStyle>
          <a:p>
            <a:pPr marL="0" lvl="0" algn="ctr">
              <a:spcAft>
                <a:spcPts val="400"/>
              </a:spcAft>
            </a:pPr>
            <a:r>
              <a:rPr lang="en-US"/>
              <a:t>Click to edit Master subtitle style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4A9D9968-07FE-F76D-2674-216AC60B5B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061058"/>
            <a:ext cx="7772400" cy="1470025"/>
          </a:xfrm>
        </p:spPr>
        <p:txBody>
          <a:bodyPr>
            <a:normAutofit/>
          </a:bodyPr>
          <a:lstStyle>
            <a:lvl1pPr algn="ctr">
              <a:defRPr sz="4400" i="0">
                <a:solidFill>
                  <a:srgbClr val="00007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AC2477E-0FB7-B203-DE08-ED275E176F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47912" y="66700"/>
            <a:ext cx="796088" cy="841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6420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4880"/>
            <a:ext cx="7467600" cy="792162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buFont typeface="Wingdings" pitchFamily="2" charset="2"/>
              <a:buChar char="§"/>
              <a:defRPr sz="2800"/>
            </a:lvl1pPr>
            <a:lvl2pPr>
              <a:buFont typeface="Wingdings" pitchFamily="2" charset="2"/>
              <a:buChar char="§"/>
              <a:defRPr sz="2400"/>
            </a:lvl2pPr>
            <a:lvl3pPr>
              <a:buFont typeface="Wingdings" pitchFamily="2" charset="2"/>
              <a:buChar char="§"/>
              <a:defRPr sz="2000"/>
            </a:lvl3pPr>
            <a:lvl4pPr>
              <a:buFont typeface="Wingdings" pitchFamily="2" charset="2"/>
              <a:buChar char="§"/>
              <a:defRPr sz="1800"/>
            </a:lvl4pPr>
            <a:lvl5pPr>
              <a:buFont typeface="Wingdings" pitchFamily="2" charset="2"/>
              <a:buChar char="§"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9075"/>
            <a:ext cx="533400" cy="288925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373DC0-F413-4098-8AFC-675FCCBD90A8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52017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9075"/>
            <a:ext cx="533400" cy="288925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373DC0-F413-4098-8AFC-675FCCBD90A8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 algn="ctr">
              <a:defRPr sz="4400" i="0">
                <a:solidFill>
                  <a:srgbClr val="00007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1371600" y="3962400"/>
            <a:ext cx="6400800" cy="17526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600"/>
              </a:spcAft>
              <a:buNone/>
              <a:defRPr sz="2800" b="1" i="1">
                <a:solidFill>
                  <a:srgbClr val="00007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87784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19498"/>
            <a:ext cx="7162800" cy="661356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66800"/>
            <a:ext cx="4038600" cy="5105400"/>
          </a:xfrm>
        </p:spPr>
        <p:txBody>
          <a:bodyPr/>
          <a:lstStyle>
            <a:lvl1pPr>
              <a:buFont typeface="Wingdings" pitchFamily="2" charset="2"/>
              <a:buChar char="§"/>
              <a:defRPr sz="2800"/>
            </a:lvl1pPr>
            <a:lvl2pPr>
              <a:buFont typeface="Wingdings" pitchFamily="2" charset="2"/>
              <a:buChar char="§"/>
              <a:defRPr sz="2400"/>
            </a:lvl2pPr>
            <a:lvl3pPr>
              <a:buFont typeface="Wingdings" pitchFamily="2" charset="2"/>
              <a:buChar char="§"/>
              <a:defRPr sz="2000"/>
            </a:lvl3pPr>
            <a:lvl4pPr>
              <a:buFont typeface="Wingdings" pitchFamily="2" charset="2"/>
              <a:buChar char="§"/>
              <a:defRPr sz="1800"/>
            </a:lvl4pPr>
            <a:lvl5pPr>
              <a:buFont typeface="Wingdings" pitchFamily="2" charset="2"/>
              <a:buChar char="§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038600" cy="5105400"/>
          </a:xfrm>
        </p:spPr>
        <p:txBody>
          <a:bodyPr/>
          <a:lstStyle>
            <a:lvl1pPr>
              <a:buFont typeface="Wingdings" pitchFamily="2" charset="2"/>
              <a:buChar char="§"/>
              <a:defRPr sz="2800"/>
            </a:lvl1pPr>
            <a:lvl2pPr>
              <a:buFont typeface="Wingdings" pitchFamily="2" charset="2"/>
              <a:buChar char="§"/>
              <a:defRPr sz="2400"/>
            </a:lvl2pPr>
            <a:lvl3pPr>
              <a:buFont typeface="Wingdings" pitchFamily="2" charset="2"/>
              <a:buChar char="§"/>
              <a:defRPr sz="2000"/>
            </a:lvl3pPr>
            <a:lvl4pPr>
              <a:buFont typeface="Wingdings" pitchFamily="2" charset="2"/>
              <a:buChar char="§"/>
              <a:defRPr sz="1800"/>
            </a:lvl4pPr>
            <a:lvl5pPr>
              <a:buFont typeface="Wingdings" pitchFamily="2" charset="2"/>
              <a:buChar char="§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9075"/>
            <a:ext cx="533400" cy="288925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373DC0-F413-4098-8AFC-675FCCBD90A8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30763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23505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923505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85555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9075"/>
            <a:ext cx="533400" cy="288925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373DC0-F413-4098-8AFC-675FCCBD90A8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34730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516825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980426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73498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9075"/>
            <a:ext cx="533400" cy="288925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373DC0-F413-4098-8AFC-675FCCBD90A8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91821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4" y="110070"/>
            <a:ext cx="7162800" cy="661356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9075"/>
            <a:ext cx="533400" cy="288925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373DC0-F413-4098-8AFC-675FCCBD90A8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76528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81800"/>
            <a:ext cx="533400" cy="288925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373DC0-F413-4098-8AFC-675FCCBD90A8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21220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698732" y="6487679"/>
            <a:ext cx="4452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150B3A-A78F-4258-8E08-A23A146A2578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677784"/>
            <a:ext cx="8686800" cy="5669280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+mj-lt"/>
              </a:defRPr>
            </a:lvl1pPr>
            <a:lvl2pPr>
              <a:defRPr sz="24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 sz="1800">
                <a:latin typeface="+mj-lt"/>
              </a:defRPr>
            </a:lvl4pPr>
            <a:lvl5pPr>
              <a:defRPr sz="1800">
                <a:latin typeface="+mj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572000" y="0"/>
            <a:ext cx="4572000" cy="640080"/>
          </a:xfrm>
          <a:prstGeom prst="rect">
            <a:avLst/>
          </a:prstGeom>
        </p:spPr>
        <p:txBody>
          <a:bodyPr lIns="18288" tIns="18288" rIns="18288" bIns="18288" anchor="ctr" anchorCtr="0">
            <a:normAutofit/>
          </a:bodyPr>
          <a:lstStyle>
            <a:lvl1pPr algn="ctr">
              <a:defRPr sz="2800" b="1" i="1" baseline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</a:lstStyle>
          <a:p>
            <a:r>
              <a:rPr lang="en-US"/>
              <a:t>Title (Calibri, 32, Bold)</a:t>
            </a:r>
          </a:p>
        </p:txBody>
      </p:sp>
    </p:spTree>
    <p:extLst>
      <p:ext uri="{BB962C8B-B14F-4D97-AF65-F5344CB8AC3E}">
        <p14:creationId xmlns:p14="http://schemas.microsoft.com/office/powerpoint/2010/main" val="868144814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5.png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66799"/>
            <a:ext cx="8229600" cy="53631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9075"/>
            <a:ext cx="533400" cy="288925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373DC0-F413-4098-8AFC-675FCCBD90A8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01623" y="186466"/>
            <a:ext cx="7558379" cy="6613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B46C24E-5DC4-1DCA-A999-36570C070D4D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90082"/>
            <a:ext cx="9144000" cy="37795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2894780-9653-9BAB-5FC2-E97CE41884E9}"/>
              </a:ext>
            </a:extLst>
          </p:cNvPr>
          <p:cNvPicPr>
            <a:picLocks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51031"/>
            <a:ext cx="9163082" cy="3048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E111235-23A3-3080-C729-035FA09CC370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78496"/>
            <a:ext cx="9163082" cy="30483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BF747001-A18E-5736-ACDC-5B3510828DA4}"/>
              </a:ext>
            </a:extLst>
          </p:cNvPr>
          <p:cNvSpPr txBox="1"/>
          <p:nvPr userDrawn="1"/>
        </p:nvSpPr>
        <p:spPr>
          <a:xfrm>
            <a:off x="17252" y="6497921"/>
            <a:ext cx="16049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gency FB" pitchFamily="34" charset="0"/>
                <a:ea typeface="+mn-ea"/>
                <a:cs typeface="Arial" pitchFamily="34" charset="0"/>
              </a:rPr>
              <a:t>Victory Starts Here!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-13801" y="827436"/>
            <a:ext cx="8211312" cy="50286"/>
            <a:chOff x="1419081" y="780301"/>
            <a:chExt cx="7602639" cy="50286"/>
          </a:xfrm>
        </p:grpSpPr>
        <p:cxnSp>
          <p:nvCxnSpPr>
            <p:cNvPr id="35" name="Straight Connector 34"/>
            <p:cNvCxnSpPr/>
            <p:nvPr userDrawn="1"/>
          </p:nvCxnSpPr>
          <p:spPr>
            <a:xfrm>
              <a:off x="1419081" y="806386"/>
              <a:ext cx="3383280" cy="0"/>
            </a:xfrm>
            <a:prstGeom prst="line">
              <a:avLst/>
            </a:prstGeom>
            <a:ln w="28575">
              <a:solidFill>
                <a:srgbClr val="FFFF00"/>
              </a:solidFill>
            </a:ln>
            <a:effectLst/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 userDrawn="1"/>
          </p:nvCxnSpPr>
          <p:spPr>
            <a:xfrm>
              <a:off x="1419081" y="780301"/>
              <a:ext cx="3383280" cy="0"/>
            </a:xfrm>
            <a:prstGeom prst="line">
              <a:avLst/>
            </a:prstGeom>
            <a:ln w="28575">
              <a:solidFill>
                <a:srgbClr val="C00000"/>
              </a:solidFill>
            </a:ln>
            <a:effectLst/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 userDrawn="1"/>
          </p:nvCxnSpPr>
          <p:spPr>
            <a:xfrm>
              <a:off x="1419081" y="830587"/>
              <a:ext cx="3383280" cy="0"/>
            </a:xfrm>
            <a:prstGeom prst="line">
              <a:avLst/>
            </a:prstGeom>
            <a:ln w="28575">
              <a:solidFill>
                <a:srgbClr val="0033CD"/>
              </a:solidFill>
            </a:ln>
            <a:effectLst/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 userDrawn="1"/>
          </p:nvCxnSpPr>
          <p:spPr>
            <a:xfrm>
              <a:off x="4850895" y="806386"/>
              <a:ext cx="822960" cy="0"/>
            </a:xfrm>
            <a:prstGeom prst="line">
              <a:avLst/>
            </a:prstGeom>
            <a:ln w="28575">
              <a:solidFill>
                <a:srgbClr val="FFFF00"/>
              </a:solidFill>
            </a:ln>
            <a:effectLst/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 userDrawn="1"/>
          </p:nvCxnSpPr>
          <p:spPr>
            <a:xfrm>
              <a:off x="4850895" y="780301"/>
              <a:ext cx="822960" cy="0"/>
            </a:xfrm>
            <a:prstGeom prst="line">
              <a:avLst/>
            </a:prstGeom>
            <a:ln w="28575">
              <a:solidFill>
                <a:srgbClr val="C00000"/>
              </a:solidFill>
            </a:ln>
            <a:effectLst/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 userDrawn="1"/>
          </p:nvCxnSpPr>
          <p:spPr>
            <a:xfrm>
              <a:off x="4850895" y="830587"/>
              <a:ext cx="822960" cy="0"/>
            </a:xfrm>
            <a:prstGeom prst="line">
              <a:avLst/>
            </a:prstGeom>
            <a:ln w="28575">
              <a:solidFill>
                <a:srgbClr val="0033CD"/>
              </a:solidFill>
            </a:ln>
            <a:effectLst/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 userDrawn="1"/>
          </p:nvCxnSpPr>
          <p:spPr>
            <a:xfrm>
              <a:off x="5734641" y="806386"/>
              <a:ext cx="640080" cy="0"/>
            </a:xfrm>
            <a:prstGeom prst="line">
              <a:avLst/>
            </a:prstGeom>
            <a:ln w="28575">
              <a:solidFill>
                <a:srgbClr val="FFFF00"/>
              </a:solidFill>
            </a:ln>
            <a:effectLst/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 userDrawn="1"/>
          </p:nvCxnSpPr>
          <p:spPr>
            <a:xfrm>
              <a:off x="5734641" y="780301"/>
              <a:ext cx="640080" cy="0"/>
            </a:xfrm>
            <a:prstGeom prst="line">
              <a:avLst/>
            </a:prstGeom>
            <a:ln w="28575">
              <a:solidFill>
                <a:srgbClr val="C00000"/>
              </a:solidFill>
            </a:ln>
            <a:effectLst/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 userDrawn="1"/>
          </p:nvCxnSpPr>
          <p:spPr>
            <a:xfrm>
              <a:off x="5734641" y="830587"/>
              <a:ext cx="640080" cy="0"/>
            </a:xfrm>
            <a:prstGeom prst="line">
              <a:avLst/>
            </a:prstGeom>
            <a:ln w="28575">
              <a:solidFill>
                <a:srgbClr val="0033CD"/>
              </a:solidFill>
            </a:ln>
            <a:effectLst/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 userDrawn="1"/>
          </p:nvCxnSpPr>
          <p:spPr>
            <a:xfrm>
              <a:off x="6416660" y="806386"/>
              <a:ext cx="548640" cy="0"/>
            </a:xfrm>
            <a:prstGeom prst="line">
              <a:avLst/>
            </a:prstGeom>
            <a:ln w="28575">
              <a:solidFill>
                <a:srgbClr val="FFFF00"/>
              </a:solidFill>
            </a:ln>
            <a:effectLst/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 userDrawn="1"/>
          </p:nvCxnSpPr>
          <p:spPr>
            <a:xfrm>
              <a:off x="6416660" y="780301"/>
              <a:ext cx="548640" cy="0"/>
            </a:xfrm>
            <a:prstGeom prst="line">
              <a:avLst/>
            </a:prstGeom>
            <a:ln w="28575">
              <a:solidFill>
                <a:srgbClr val="C00000"/>
              </a:solidFill>
            </a:ln>
            <a:effectLst/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 userDrawn="1"/>
          </p:nvCxnSpPr>
          <p:spPr>
            <a:xfrm>
              <a:off x="6416660" y="830587"/>
              <a:ext cx="548640" cy="0"/>
            </a:xfrm>
            <a:prstGeom prst="line">
              <a:avLst/>
            </a:prstGeom>
            <a:ln w="28575">
              <a:solidFill>
                <a:srgbClr val="0033CD"/>
              </a:solidFill>
            </a:ln>
            <a:effectLst/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 userDrawn="1"/>
          </p:nvCxnSpPr>
          <p:spPr>
            <a:xfrm>
              <a:off x="7018570" y="806386"/>
              <a:ext cx="457200" cy="0"/>
            </a:xfrm>
            <a:prstGeom prst="line">
              <a:avLst/>
            </a:prstGeom>
            <a:ln w="28575">
              <a:solidFill>
                <a:srgbClr val="FFFF00"/>
              </a:solidFill>
            </a:ln>
            <a:effectLst/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 userDrawn="1"/>
          </p:nvCxnSpPr>
          <p:spPr>
            <a:xfrm>
              <a:off x="7018570" y="780301"/>
              <a:ext cx="457200" cy="0"/>
            </a:xfrm>
            <a:prstGeom prst="line">
              <a:avLst/>
            </a:prstGeom>
            <a:ln w="28575">
              <a:solidFill>
                <a:srgbClr val="C00000"/>
              </a:solidFill>
            </a:ln>
            <a:effectLst/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 userDrawn="1"/>
          </p:nvCxnSpPr>
          <p:spPr>
            <a:xfrm>
              <a:off x="7018570" y="830587"/>
              <a:ext cx="457200" cy="0"/>
            </a:xfrm>
            <a:prstGeom prst="line">
              <a:avLst/>
            </a:prstGeom>
            <a:ln w="28575">
              <a:solidFill>
                <a:srgbClr val="0033CD"/>
              </a:solidFill>
            </a:ln>
            <a:effectLst/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 userDrawn="1"/>
          </p:nvCxnSpPr>
          <p:spPr>
            <a:xfrm>
              <a:off x="7528100" y="806386"/>
              <a:ext cx="365760" cy="0"/>
            </a:xfrm>
            <a:prstGeom prst="line">
              <a:avLst/>
            </a:prstGeom>
            <a:ln w="28575">
              <a:solidFill>
                <a:srgbClr val="FFFF00"/>
              </a:solidFill>
            </a:ln>
            <a:effectLst/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 userDrawn="1"/>
          </p:nvCxnSpPr>
          <p:spPr>
            <a:xfrm>
              <a:off x="7528100" y="780301"/>
              <a:ext cx="365760" cy="0"/>
            </a:xfrm>
            <a:prstGeom prst="line">
              <a:avLst/>
            </a:prstGeom>
            <a:ln w="28575">
              <a:solidFill>
                <a:srgbClr val="C00000"/>
              </a:solidFill>
            </a:ln>
            <a:effectLst/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 userDrawn="1"/>
          </p:nvCxnSpPr>
          <p:spPr>
            <a:xfrm>
              <a:off x="7528100" y="830587"/>
              <a:ext cx="365760" cy="0"/>
            </a:xfrm>
            <a:prstGeom prst="line">
              <a:avLst/>
            </a:prstGeom>
            <a:ln w="28575">
              <a:solidFill>
                <a:srgbClr val="0033CD"/>
              </a:solidFill>
            </a:ln>
            <a:effectLst/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 userDrawn="1"/>
          </p:nvCxnSpPr>
          <p:spPr>
            <a:xfrm>
              <a:off x="7951354" y="806386"/>
              <a:ext cx="365760" cy="0"/>
            </a:xfrm>
            <a:prstGeom prst="line">
              <a:avLst/>
            </a:prstGeom>
            <a:ln w="28575">
              <a:solidFill>
                <a:srgbClr val="FFFF00"/>
              </a:solidFill>
            </a:ln>
            <a:effectLst/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 userDrawn="1"/>
          </p:nvCxnSpPr>
          <p:spPr>
            <a:xfrm>
              <a:off x="7951354" y="780301"/>
              <a:ext cx="365760" cy="0"/>
            </a:xfrm>
            <a:prstGeom prst="line">
              <a:avLst/>
            </a:prstGeom>
            <a:ln w="28575">
              <a:solidFill>
                <a:srgbClr val="C00000"/>
              </a:solidFill>
            </a:ln>
            <a:effectLst/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 userDrawn="1"/>
          </p:nvCxnSpPr>
          <p:spPr>
            <a:xfrm>
              <a:off x="7951354" y="830587"/>
              <a:ext cx="365760" cy="0"/>
            </a:xfrm>
            <a:prstGeom prst="line">
              <a:avLst/>
            </a:prstGeom>
            <a:ln w="28575">
              <a:solidFill>
                <a:srgbClr val="0033CD"/>
              </a:solidFill>
            </a:ln>
            <a:effectLst/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 userDrawn="1"/>
          </p:nvCxnSpPr>
          <p:spPr>
            <a:xfrm>
              <a:off x="8361578" y="806386"/>
              <a:ext cx="274320" cy="0"/>
            </a:xfrm>
            <a:prstGeom prst="line">
              <a:avLst/>
            </a:prstGeom>
            <a:ln w="28575">
              <a:solidFill>
                <a:srgbClr val="FFFF00"/>
              </a:solidFill>
            </a:ln>
            <a:effectLst/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 userDrawn="1"/>
          </p:nvCxnSpPr>
          <p:spPr>
            <a:xfrm>
              <a:off x="8361578" y="780301"/>
              <a:ext cx="274320" cy="0"/>
            </a:xfrm>
            <a:prstGeom prst="line">
              <a:avLst/>
            </a:prstGeom>
            <a:ln w="28575">
              <a:solidFill>
                <a:srgbClr val="C00000"/>
              </a:solidFill>
            </a:ln>
            <a:effectLst/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 userDrawn="1"/>
          </p:nvCxnSpPr>
          <p:spPr>
            <a:xfrm>
              <a:off x="8361578" y="830587"/>
              <a:ext cx="274320" cy="0"/>
            </a:xfrm>
            <a:prstGeom prst="line">
              <a:avLst/>
            </a:prstGeom>
            <a:ln w="28575">
              <a:solidFill>
                <a:srgbClr val="0033CD"/>
              </a:solidFill>
            </a:ln>
            <a:effectLst/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 userDrawn="1"/>
          </p:nvCxnSpPr>
          <p:spPr>
            <a:xfrm>
              <a:off x="8696056" y="806386"/>
              <a:ext cx="182880" cy="0"/>
            </a:xfrm>
            <a:prstGeom prst="line">
              <a:avLst/>
            </a:prstGeom>
            <a:ln w="28575">
              <a:solidFill>
                <a:srgbClr val="FFFF00"/>
              </a:solidFill>
            </a:ln>
            <a:effectLst/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 userDrawn="1"/>
          </p:nvCxnSpPr>
          <p:spPr>
            <a:xfrm>
              <a:off x="8696056" y="780301"/>
              <a:ext cx="182880" cy="0"/>
            </a:xfrm>
            <a:prstGeom prst="line">
              <a:avLst/>
            </a:prstGeom>
            <a:ln w="28575">
              <a:solidFill>
                <a:srgbClr val="C00000"/>
              </a:solidFill>
            </a:ln>
            <a:effectLst/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 userDrawn="1"/>
          </p:nvCxnSpPr>
          <p:spPr>
            <a:xfrm>
              <a:off x="8696056" y="830587"/>
              <a:ext cx="182880" cy="0"/>
            </a:xfrm>
            <a:prstGeom prst="line">
              <a:avLst/>
            </a:prstGeom>
            <a:ln w="28575">
              <a:solidFill>
                <a:srgbClr val="0033CD"/>
              </a:solidFill>
            </a:ln>
            <a:effectLst/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 userDrawn="1"/>
          </p:nvCxnSpPr>
          <p:spPr>
            <a:xfrm>
              <a:off x="8930280" y="806386"/>
              <a:ext cx="91440" cy="0"/>
            </a:xfrm>
            <a:prstGeom prst="line">
              <a:avLst/>
            </a:prstGeom>
            <a:ln w="28575">
              <a:solidFill>
                <a:srgbClr val="FFFF00"/>
              </a:solidFill>
            </a:ln>
            <a:effectLst/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 userDrawn="1"/>
          </p:nvCxnSpPr>
          <p:spPr>
            <a:xfrm>
              <a:off x="8930280" y="780301"/>
              <a:ext cx="91440" cy="0"/>
            </a:xfrm>
            <a:prstGeom prst="line">
              <a:avLst/>
            </a:prstGeom>
            <a:ln w="28575">
              <a:solidFill>
                <a:srgbClr val="C00000"/>
              </a:solidFill>
            </a:ln>
            <a:effectLst/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 userDrawn="1"/>
          </p:nvCxnSpPr>
          <p:spPr>
            <a:xfrm>
              <a:off x="8930280" y="830587"/>
              <a:ext cx="91440" cy="0"/>
            </a:xfrm>
            <a:prstGeom prst="line">
              <a:avLst/>
            </a:prstGeom>
            <a:ln w="28575">
              <a:solidFill>
                <a:srgbClr val="0033CD"/>
              </a:solidFill>
            </a:ln>
            <a:effectLst/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pic>
        <p:nvPicPr>
          <p:cNvPr id="6" name="Content Placeholder 7" descr="Logo&#10;&#10;Description automatically generated">
            <a:extLst>
              <a:ext uri="{FF2B5EF4-FFF2-40B4-BE49-F238E27FC236}">
                <a16:creationId xmlns:a16="http://schemas.microsoft.com/office/drawing/2014/main" id="{03D22499-82E4-5812-B049-7E4B76C244CC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86" y="14833"/>
            <a:ext cx="617346" cy="77146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E2C5CD1-F641-36CA-072F-57F823D1831F}"/>
              </a:ext>
            </a:extLst>
          </p:cNvPr>
          <p:cNvSpPr txBox="1"/>
          <p:nvPr userDrawn="1"/>
        </p:nvSpPr>
        <p:spPr>
          <a:xfrm>
            <a:off x="4038903" y="-7434"/>
            <a:ext cx="109728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4572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713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UNCLASSIFIED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C7E68FF-0516-92CB-0C37-E77E92A8A760}"/>
              </a:ext>
            </a:extLst>
          </p:cNvPr>
          <p:cNvSpPr txBox="1"/>
          <p:nvPr userDrawn="1"/>
        </p:nvSpPr>
        <p:spPr>
          <a:xfrm>
            <a:off x="4038903" y="6634990"/>
            <a:ext cx="109728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4572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713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UNCLASSIFIED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C66AD5E-5D9D-5DE8-B99A-8B000CB3AF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47912" y="66700"/>
            <a:ext cx="796088" cy="841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439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200" b="1" i="0" kern="1200">
          <a:solidFill>
            <a:schemeClr val="tx1"/>
          </a:solidFill>
          <a:effectLst/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Wingdings" pitchFamily="2" charset="2"/>
        <a:buChar char="§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Wingdings" pitchFamily="2" charset="2"/>
        <a:buChar char="§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Wingdings" pitchFamily="2" charset="2"/>
        <a:buChar char="§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Wingdings" pitchFamily="2" charset="2"/>
        <a:buChar char="§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Wingdings" pitchFamily="2" charset="2"/>
        <a:buChar char="§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gif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02353A-D9CC-A16F-0288-82BF3F5FE6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96123BC-BA0B-BB99-BD2F-2EFC6B80E7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373DC0-F413-4098-8AFC-675FCCBD90A8}" type="slidenum"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A203D5E3-AEFA-12BF-EFE2-550AE096DD29}"/>
              </a:ext>
            </a:extLst>
          </p:cNvPr>
          <p:cNvSpPr txBox="1">
            <a:spLocks/>
          </p:cNvSpPr>
          <p:nvPr/>
        </p:nvSpPr>
        <p:spPr>
          <a:xfrm>
            <a:off x="1122510" y="372704"/>
            <a:ext cx="6898980" cy="490021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U.S. Army Strength is Our NCO Corps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7D87B7A0-D603-4A28-50B1-09A557FE043F}"/>
              </a:ext>
            </a:extLst>
          </p:cNvPr>
          <p:cNvSpPr txBox="1"/>
          <p:nvPr/>
        </p:nvSpPr>
        <p:spPr>
          <a:xfrm>
            <a:off x="1332769" y="898474"/>
            <a:ext cx="647846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 Arial" panose="02020603050405020304"/>
                <a:ea typeface="+mn-ea"/>
                <a:cs typeface="+mn-cs"/>
              </a:rPr>
              <a:t>Neither China nor Russia’s Way of War is built on an NCO Corps</a:t>
            </a:r>
            <a:endParaRPr kumimoji="0" lang="en-US" sz="1600" b="0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 Arial" panose="02020603050405020304"/>
              <a:ea typeface="+mn-ea"/>
              <a:cs typeface="+mn-cs"/>
            </a:endParaRPr>
          </a:p>
        </p:txBody>
      </p:sp>
      <p:sp>
        <p:nvSpPr>
          <p:cNvPr id="255" name="TextBox 254">
            <a:extLst>
              <a:ext uri="{FF2B5EF4-FFF2-40B4-BE49-F238E27FC236}">
                <a16:creationId xmlns:a16="http://schemas.microsoft.com/office/drawing/2014/main" id="{3D3547F3-8D64-3D19-8F2C-A928854AD040}"/>
              </a:ext>
            </a:extLst>
          </p:cNvPr>
          <p:cNvSpPr txBox="1"/>
          <p:nvPr/>
        </p:nvSpPr>
        <p:spPr>
          <a:xfrm>
            <a:off x="452322" y="5910841"/>
            <a:ext cx="8239357" cy="523220"/>
          </a:xfrm>
          <a:prstGeom prst="rect">
            <a:avLst/>
          </a:prstGeom>
          <a:solidFill>
            <a:srgbClr val="FFCC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 Arial" panose="02020603050405020304"/>
                <a:ea typeface="+mn-ea"/>
                <a:cs typeface="+mn-cs"/>
              </a:rPr>
              <a:t>As a result of RU/UKR Conflict, both Russia and China realize deficiencies in small unit leadership…NCOs</a:t>
            </a:r>
            <a:endParaRPr kumimoji="0" lang="en-US" sz="1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 Arial" panose="02020603050405020304"/>
              <a:ea typeface="+mn-ea"/>
              <a:cs typeface="+mn-cs"/>
            </a:endParaRPr>
          </a:p>
        </p:txBody>
      </p:sp>
      <p:pic>
        <p:nvPicPr>
          <p:cNvPr id="275" name="Picture 274">
            <a:extLst>
              <a:ext uri="{FF2B5EF4-FFF2-40B4-BE49-F238E27FC236}">
                <a16:creationId xmlns:a16="http://schemas.microsoft.com/office/drawing/2014/main" id="{FB853DF5-5F2A-D263-7705-89634AEEB8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095" y="1690008"/>
            <a:ext cx="6478463" cy="4132976"/>
          </a:xfrm>
          <a:prstGeom prst="rect">
            <a:avLst/>
          </a:prstGeom>
          <a:ln w="28575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76" name="Picture 6">
            <a:extLst>
              <a:ext uri="{FF2B5EF4-FFF2-40B4-BE49-F238E27FC236}">
                <a16:creationId xmlns:a16="http://schemas.microsoft.com/office/drawing/2014/main" id="{1189C017-C606-2669-46EA-6287A70843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0844" y="1856493"/>
            <a:ext cx="457956" cy="457956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77" name="Picture 8">
            <a:extLst>
              <a:ext uri="{FF2B5EF4-FFF2-40B4-BE49-F238E27FC236}">
                <a16:creationId xmlns:a16="http://schemas.microsoft.com/office/drawing/2014/main" id="{8E961BE2-E8BD-794A-0879-5323E2C108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85948" y="1759148"/>
            <a:ext cx="552642" cy="552642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78" name="Picture 10">
            <a:hlinkClick r:id="" action="ppaction://noaction"/>
            <a:extLst>
              <a:ext uri="{FF2B5EF4-FFF2-40B4-BE49-F238E27FC236}">
                <a16:creationId xmlns:a16="http://schemas.microsoft.com/office/drawing/2014/main" id="{264A534D-9468-2A7E-0E95-131502E465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245" y="4985766"/>
            <a:ext cx="595918" cy="595918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79" name="Picture 14">
            <a:hlinkClick r:id="" action="ppaction://noaction"/>
            <a:extLst>
              <a:ext uri="{FF2B5EF4-FFF2-40B4-BE49-F238E27FC236}">
                <a16:creationId xmlns:a16="http://schemas.microsoft.com/office/drawing/2014/main" id="{567F8B89-64C6-D072-179D-29F34EC0CE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32957" y="1846071"/>
            <a:ext cx="535182" cy="535182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80" name="Picture 12">
            <a:extLst>
              <a:ext uri="{FF2B5EF4-FFF2-40B4-BE49-F238E27FC236}">
                <a16:creationId xmlns:a16="http://schemas.microsoft.com/office/drawing/2014/main" id="{3EABE21E-3916-AA63-3BBA-E5A0089EA3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32354" y="4734816"/>
            <a:ext cx="565275" cy="552642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81" name="Picture 16">
            <a:hlinkClick r:id="" action="ppaction://noaction"/>
            <a:extLst>
              <a:ext uri="{FF2B5EF4-FFF2-40B4-BE49-F238E27FC236}">
                <a16:creationId xmlns:a16="http://schemas.microsoft.com/office/drawing/2014/main" id="{3C8D731D-90AD-2FE0-E24B-58BB24BBD1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67903" y="4034882"/>
            <a:ext cx="567789" cy="651961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83" name="Picture 282">
            <a:extLst>
              <a:ext uri="{FF2B5EF4-FFF2-40B4-BE49-F238E27FC236}">
                <a16:creationId xmlns:a16="http://schemas.microsoft.com/office/drawing/2014/main" id="{AD871F34-A775-E024-FA60-853AA39A965B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3875" y="2707769"/>
            <a:ext cx="586359" cy="584601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84" name="Picture 283">
            <a:extLst>
              <a:ext uri="{FF2B5EF4-FFF2-40B4-BE49-F238E27FC236}">
                <a16:creationId xmlns:a16="http://schemas.microsoft.com/office/drawing/2014/main" id="{2FB35D6D-668D-EEE8-A717-727FE7FA710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740340" y="1869497"/>
            <a:ext cx="535182" cy="592338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85" name="Picture 284">
            <a:hlinkClick r:id="" action="ppaction://noaction"/>
            <a:extLst>
              <a:ext uri="{FF2B5EF4-FFF2-40B4-BE49-F238E27FC236}">
                <a16:creationId xmlns:a16="http://schemas.microsoft.com/office/drawing/2014/main" id="{6D9CC472-62E3-E221-9608-7929823C5118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67758" y="3724312"/>
            <a:ext cx="641758" cy="641758"/>
          </a:xfrm>
          <a:prstGeom prst="rect">
            <a:avLst/>
          </a:prstGeom>
        </p:spPr>
      </p:pic>
      <p:pic>
        <p:nvPicPr>
          <p:cNvPr id="286" name="Picture 285">
            <a:hlinkClick r:id="" action="ppaction://noaction"/>
            <a:extLst>
              <a:ext uri="{FF2B5EF4-FFF2-40B4-BE49-F238E27FC236}">
                <a16:creationId xmlns:a16="http://schemas.microsoft.com/office/drawing/2014/main" id="{27760D85-DCD2-5451-6973-3944BE5465A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934158" y="4618753"/>
            <a:ext cx="661088" cy="610719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87" name="Picture 286">
            <a:extLst>
              <a:ext uri="{FF2B5EF4-FFF2-40B4-BE49-F238E27FC236}">
                <a16:creationId xmlns:a16="http://schemas.microsoft.com/office/drawing/2014/main" id="{F2512CC1-4AA4-9B81-7C5B-B576BEFBEBBE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889" y="2757540"/>
            <a:ext cx="510119" cy="554693"/>
          </a:xfrm>
          <a:prstGeom prst="rect">
            <a:avLst/>
          </a:prstGeom>
        </p:spPr>
      </p:pic>
      <p:sp>
        <p:nvSpPr>
          <p:cNvPr id="288" name="TextBox 287">
            <a:extLst>
              <a:ext uri="{FF2B5EF4-FFF2-40B4-BE49-F238E27FC236}">
                <a16:creationId xmlns:a16="http://schemas.microsoft.com/office/drawing/2014/main" id="{DB204838-8972-1E37-5B4D-903D49060549}"/>
              </a:ext>
            </a:extLst>
          </p:cNvPr>
          <p:cNvSpPr txBox="1"/>
          <p:nvPr/>
        </p:nvSpPr>
        <p:spPr>
          <a:xfrm>
            <a:off x="773020" y="1787019"/>
            <a:ext cx="968850" cy="6001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All-Domain Competition Warfare</a:t>
            </a:r>
          </a:p>
        </p:txBody>
      </p:sp>
      <p:sp>
        <p:nvSpPr>
          <p:cNvPr id="289" name="TextBox 288">
            <a:extLst>
              <a:ext uri="{FF2B5EF4-FFF2-40B4-BE49-F238E27FC236}">
                <a16:creationId xmlns:a16="http://schemas.microsoft.com/office/drawing/2014/main" id="{D078D762-515C-03D4-FA94-B95277D13FB7}"/>
              </a:ext>
            </a:extLst>
          </p:cNvPr>
          <p:cNvSpPr txBox="1"/>
          <p:nvPr/>
        </p:nvSpPr>
        <p:spPr>
          <a:xfrm>
            <a:off x="2524295" y="1824028"/>
            <a:ext cx="833473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Mass vs/ Precision</a:t>
            </a:r>
          </a:p>
        </p:txBody>
      </p:sp>
      <p:sp>
        <p:nvSpPr>
          <p:cNvPr id="290" name="TextBox 289">
            <a:extLst>
              <a:ext uri="{FF2B5EF4-FFF2-40B4-BE49-F238E27FC236}">
                <a16:creationId xmlns:a16="http://schemas.microsoft.com/office/drawing/2014/main" id="{EA63BB6F-C697-CA34-76A1-966AB717B85E}"/>
              </a:ext>
            </a:extLst>
          </p:cNvPr>
          <p:cNvSpPr txBox="1"/>
          <p:nvPr/>
        </p:nvSpPr>
        <p:spPr>
          <a:xfrm>
            <a:off x="980575" y="4971632"/>
            <a:ext cx="1066477" cy="6001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Proliferation of Uncrewed Systems </a:t>
            </a:r>
          </a:p>
        </p:txBody>
      </p:sp>
      <p:sp>
        <p:nvSpPr>
          <p:cNvPr id="291" name="TextBox 290">
            <a:extLst>
              <a:ext uri="{FF2B5EF4-FFF2-40B4-BE49-F238E27FC236}">
                <a16:creationId xmlns:a16="http://schemas.microsoft.com/office/drawing/2014/main" id="{38BBC001-B4E1-EE9D-3109-D71A8E9D7554}"/>
              </a:ext>
            </a:extLst>
          </p:cNvPr>
          <p:cNvSpPr txBox="1"/>
          <p:nvPr/>
        </p:nvSpPr>
        <p:spPr>
          <a:xfrm>
            <a:off x="2678685" y="4666900"/>
            <a:ext cx="841855" cy="6001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+mn-cs"/>
              </a:rPr>
              <a:t>Magazine Depth and Range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2" name="TextBox 291">
            <a:extLst>
              <a:ext uri="{FF2B5EF4-FFF2-40B4-BE49-F238E27FC236}">
                <a16:creationId xmlns:a16="http://schemas.microsoft.com/office/drawing/2014/main" id="{DB7E0B5B-FCA8-8EC8-4372-7ACC5C01D73F}"/>
              </a:ext>
            </a:extLst>
          </p:cNvPr>
          <p:cNvSpPr txBox="1"/>
          <p:nvPr/>
        </p:nvSpPr>
        <p:spPr>
          <a:xfrm>
            <a:off x="4241200" y="1884842"/>
            <a:ext cx="998125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Transparent Battlefield</a:t>
            </a:r>
          </a:p>
        </p:txBody>
      </p:sp>
      <p:sp>
        <p:nvSpPr>
          <p:cNvPr id="293" name="TextBox 292">
            <a:extLst>
              <a:ext uri="{FF2B5EF4-FFF2-40B4-BE49-F238E27FC236}">
                <a16:creationId xmlns:a16="http://schemas.microsoft.com/office/drawing/2014/main" id="{04348F52-C3E7-063B-EBB4-4E3AA336A0B1}"/>
              </a:ext>
            </a:extLst>
          </p:cNvPr>
          <p:cNvSpPr txBox="1"/>
          <p:nvPr/>
        </p:nvSpPr>
        <p:spPr>
          <a:xfrm>
            <a:off x="6361413" y="4184146"/>
            <a:ext cx="1066477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Increased Lethality</a:t>
            </a:r>
          </a:p>
        </p:txBody>
      </p:sp>
      <p:sp>
        <p:nvSpPr>
          <p:cNvPr id="295" name="TextBox 294">
            <a:extLst>
              <a:ext uri="{FF2B5EF4-FFF2-40B4-BE49-F238E27FC236}">
                <a16:creationId xmlns:a16="http://schemas.microsoft.com/office/drawing/2014/main" id="{3D9FA255-1627-FB32-3507-3E0602D02BED}"/>
              </a:ext>
            </a:extLst>
          </p:cNvPr>
          <p:cNvSpPr txBox="1"/>
          <p:nvPr/>
        </p:nvSpPr>
        <p:spPr>
          <a:xfrm>
            <a:off x="4608398" y="4615033"/>
            <a:ext cx="1066477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Dense Urban Warfare</a:t>
            </a:r>
          </a:p>
        </p:txBody>
      </p:sp>
      <p:sp>
        <p:nvSpPr>
          <p:cNvPr id="296" name="TextBox 295">
            <a:extLst>
              <a:ext uri="{FF2B5EF4-FFF2-40B4-BE49-F238E27FC236}">
                <a16:creationId xmlns:a16="http://schemas.microsoft.com/office/drawing/2014/main" id="{33CE5DBB-70B3-09D1-F31E-2AD2A806481C}"/>
              </a:ext>
            </a:extLst>
          </p:cNvPr>
          <p:cNvSpPr txBox="1"/>
          <p:nvPr/>
        </p:nvSpPr>
        <p:spPr>
          <a:xfrm>
            <a:off x="6191664" y="2741149"/>
            <a:ext cx="1066477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Homeland Defense</a:t>
            </a:r>
          </a:p>
        </p:txBody>
      </p:sp>
      <p:sp>
        <p:nvSpPr>
          <p:cNvPr id="297" name="TextBox 296">
            <a:extLst>
              <a:ext uri="{FF2B5EF4-FFF2-40B4-BE49-F238E27FC236}">
                <a16:creationId xmlns:a16="http://schemas.microsoft.com/office/drawing/2014/main" id="{3B5E504A-8DD9-47E9-1F99-C98CF57DCA7A}"/>
              </a:ext>
            </a:extLst>
          </p:cNvPr>
          <p:cNvSpPr txBox="1"/>
          <p:nvPr/>
        </p:nvSpPr>
        <p:spPr>
          <a:xfrm>
            <a:off x="4232736" y="3939756"/>
            <a:ext cx="106647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Contested Logistics</a:t>
            </a:r>
          </a:p>
        </p:txBody>
      </p:sp>
      <p:sp>
        <p:nvSpPr>
          <p:cNvPr id="298" name="TextBox 297">
            <a:extLst>
              <a:ext uri="{FF2B5EF4-FFF2-40B4-BE49-F238E27FC236}">
                <a16:creationId xmlns:a16="http://schemas.microsoft.com/office/drawing/2014/main" id="{ECBF7BE6-0094-C154-4112-0B2C22168425}"/>
              </a:ext>
            </a:extLst>
          </p:cNvPr>
          <p:cNvSpPr txBox="1"/>
          <p:nvPr/>
        </p:nvSpPr>
        <p:spPr>
          <a:xfrm>
            <a:off x="6297539" y="1926276"/>
            <a:ext cx="1066477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Information Advantage</a:t>
            </a:r>
          </a:p>
        </p:txBody>
      </p:sp>
      <p:sp>
        <p:nvSpPr>
          <p:cNvPr id="299" name="Explosion: 8 Points 298">
            <a:extLst>
              <a:ext uri="{FF2B5EF4-FFF2-40B4-BE49-F238E27FC236}">
                <a16:creationId xmlns:a16="http://schemas.microsoft.com/office/drawing/2014/main" id="{87815100-5374-3CF9-3BE7-6E92D37B5E64}"/>
              </a:ext>
            </a:extLst>
          </p:cNvPr>
          <p:cNvSpPr/>
          <p:nvPr/>
        </p:nvSpPr>
        <p:spPr>
          <a:xfrm>
            <a:off x="4782357" y="3522908"/>
            <a:ext cx="567789" cy="504464"/>
          </a:xfrm>
          <a:prstGeom prst="irregularSeal1">
            <a:avLst/>
          </a:prstGeom>
          <a:solidFill>
            <a:srgbClr val="C00000"/>
          </a:solidFill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>
                <a:glow rad="101600">
                  <a:srgbClr val="FF0000">
                    <a:alpha val="40000"/>
                  </a:srgbClr>
                </a:glo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0" name="Explosion: 8 Points 299">
            <a:extLst>
              <a:ext uri="{FF2B5EF4-FFF2-40B4-BE49-F238E27FC236}">
                <a16:creationId xmlns:a16="http://schemas.microsoft.com/office/drawing/2014/main" id="{C66A1691-60D1-04C5-37AD-7E1BF742CC97}"/>
              </a:ext>
            </a:extLst>
          </p:cNvPr>
          <p:cNvSpPr/>
          <p:nvPr/>
        </p:nvSpPr>
        <p:spPr>
          <a:xfrm>
            <a:off x="2738708" y="2886831"/>
            <a:ext cx="567789" cy="504464"/>
          </a:xfrm>
          <a:prstGeom prst="irregularSeal1">
            <a:avLst/>
          </a:prstGeom>
          <a:solidFill>
            <a:srgbClr val="C00000"/>
          </a:solidFill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>
                <a:glow rad="101600">
                  <a:srgbClr val="FF0000">
                    <a:alpha val="40000"/>
                  </a:srgbClr>
                </a:glo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1" name="Explosion: 8 Points 300">
            <a:extLst>
              <a:ext uri="{FF2B5EF4-FFF2-40B4-BE49-F238E27FC236}">
                <a16:creationId xmlns:a16="http://schemas.microsoft.com/office/drawing/2014/main" id="{19E2BDFF-E3D6-D7CC-8560-62CCCD61F7A7}"/>
              </a:ext>
            </a:extLst>
          </p:cNvPr>
          <p:cNvSpPr/>
          <p:nvPr/>
        </p:nvSpPr>
        <p:spPr>
          <a:xfrm>
            <a:off x="2351088" y="3443004"/>
            <a:ext cx="567789" cy="504464"/>
          </a:xfrm>
          <a:prstGeom prst="irregularSeal1">
            <a:avLst/>
          </a:prstGeom>
          <a:solidFill>
            <a:srgbClr val="C00000"/>
          </a:solidFill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>
                <a:glow rad="101600">
                  <a:srgbClr val="FF0000">
                    <a:alpha val="40000"/>
                  </a:srgbClr>
                </a:glo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4" name="TextBox 303">
            <a:extLst>
              <a:ext uri="{FF2B5EF4-FFF2-40B4-BE49-F238E27FC236}">
                <a16:creationId xmlns:a16="http://schemas.microsoft.com/office/drawing/2014/main" id="{37600C6B-E6D8-5678-E11F-2804BC4967A3}"/>
              </a:ext>
            </a:extLst>
          </p:cNvPr>
          <p:cNvSpPr txBox="1"/>
          <p:nvPr/>
        </p:nvSpPr>
        <p:spPr>
          <a:xfrm>
            <a:off x="584313" y="2787995"/>
            <a:ext cx="1231774" cy="430887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Weapons of Mass Destruction</a:t>
            </a:r>
          </a:p>
        </p:txBody>
      </p:sp>
      <p:pic>
        <p:nvPicPr>
          <p:cNvPr id="282" name="Picture 281">
            <a:hlinkClick r:id="" action="ppaction://noaction"/>
            <a:extLst>
              <a:ext uri="{FF2B5EF4-FFF2-40B4-BE49-F238E27FC236}">
                <a16:creationId xmlns:a16="http://schemas.microsoft.com/office/drawing/2014/main" id="{5C1B6105-7788-23FA-2C59-7DD2F0E8327C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275856" y="5187644"/>
            <a:ext cx="661088" cy="63157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94" name="TextBox 293">
            <a:extLst>
              <a:ext uri="{FF2B5EF4-FFF2-40B4-BE49-F238E27FC236}">
                <a16:creationId xmlns:a16="http://schemas.microsoft.com/office/drawing/2014/main" id="{1B6D1603-E913-6667-0FF9-C580686A4A12}"/>
              </a:ext>
            </a:extLst>
          </p:cNvPr>
          <p:cNvSpPr txBox="1"/>
          <p:nvPr/>
        </p:nvSpPr>
        <p:spPr>
          <a:xfrm>
            <a:off x="5941654" y="5244534"/>
            <a:ext cx="1252088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Anti-Access/Area Denial (A2/AD)</a:t>
            </a:r>
          </a:p>
        </p:txBody>
      </p:sp>
      <p:sp>
        <p:nvSpPr>
          <p:cNvPr id="306" name="TextBox 305">
            <a:extLst>
              <a:ext uri="{FF2B5EF4-FFF2-40B4-BE49-F238E27FC236}">
                <a16:creationId xmlns:a16="http://schemas.microsoft.com/office/drawing/2014/main" id="{3A16D2D7-8FDD-7503-883D-4E73654BDD1F}"/>
              </a:ext>
            </a:extLst>
          </p:cNvPr>
          <p:cNvSpPr txBox="1"/>
          <p:nvPr/>
        </p:nvSpPr>
        <p:spPr>
          <a:xfrm>
            <a:off x="1621384" y="2399152"/>
            <a:ext cx="17482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 dirty="0">
                <a:ln w="22225">
                  <a:solidFill>
                    <a:srgbClr val="C0504D">
                      <a:lumMod val="60000"/>
                      <a:lumOff val="4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Russia-Ukraine</a:t>
            </a:r>
          </a:p>
        </p:txBody>
      </p:sp>
      <p:sp>
        <p:nvSpPr>
          <p:cNvPr id="308" name="TextBox 307">
            <a:extLst>
              <a:ext uri="{FF2B5EF4-FFF2-40B4-BE49-F238E27FC236}">
                <a16:creationId xmlns:a16="http://schemas.microsoft.com/office/drawing/2014/main" id="{DFC2230C-3897-2D1E-CCF0-FBC523EF26A7}"/>
              </a:ext>
            </a:extLst>
          </p:cNvPr>
          <p:cNvSpPr txBox="1"/>
          <p:nvPr/>
        </p:nvSpPr>
        <p:spPr>
          <a:xfrm>
            <a:off x="3222766" y="2826346"/>
            <a:ext cx="1517121" cy="316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 dirty="0">
                <a:ln w="22225">
                  <a:solidFill>
                    <a:srgbClr val="C0504D">
                      <a:lumMod val="60000"/>
                      <a:lumOff val="4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North Korea</a:t>
            </a:r>
          </a:p>
        </p:txBody>
      </p:sp>
      <p:sp>
        <p:nvSpPr>
          <p:cNvPr id="309" name="TextBox 308">
            <a:extLst>
              <a:ext uri="{FF2B5EF4-FFF2-40B4-BE49-F238E27FC236}">
                <a16:creationId xmlns:a16="http://schemas.microsoft.com/office/drawing/2014/main" id="{690F54B6-4221-3E5D-5FDF-21E0681CAD89}"/>
              </a:ext>
            </a:extLst>
          </p:cNvPr>
          <p:cNvSpPr txBox="1"/>
          <p:nvPr/>
        </p:nvSpPr>
        <p:spPr>
          <a:xfrm>
            <a:off x="2872297" y="3576084"/>
            <a:ext cx="1517121" cy="316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 dirty="0">
                <a:ln w="22225">
                  <a:solidFill>
                    <a:srgbClr val="C0504D">
                      <a:lumMod val="60000"/>
                      <a:lumOff val="4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China</a:t>
            </a:r>
          </a:p>
        </p:txBody>
      </p:sp>
      <p:sp>
        <p:nvSpPr>
          <p:cNvPr id="310" name="TextBox 309">
            <a:extLst>
              <a:ext uri="{FF2B5EF4-FFF2-40B4-BE49-F238E27FC236}">
                <a16:creationId xmlns:a16="http://schemas.microsoft.com/office/drawing/2014/main" id="{A26E7849-0FCE-ED3D-06D7-8FA9A27E1058}"/>
              </a:ext>
            </a:extLst>
          </p:cNvPr>
          <p:cNvSpPr txBox="1"/>
          <p:nvPr/>
        </p:nvSpPr>
        <p:spPr>
          <a:xfrm>
            <a:off x="5326964" y="3456182"/>
            <a:ext cx="1517121" cy="534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 dirty="0">
                <a:ln w="22225">
                  <a:solidFill>
                    <a:srgbClr val="C0504D">
                      <a:lumMod val="60000"/>
                      <a:lumOff val="4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Southwest Border</a:t>
            </a:r>
          </a:p>
        </p:txBody>
      </p:sp>
      <p:sp>
        <p:nvSpPr>
          <p:cNvPr id="311" name="TextBox 310">
            <a:extLst>
              <a:ext uri="{FF2B5EF4-FFF2-40B4-BE49-F238E27FC236}">
                <a16:creationId xmlns:a16="http://schemas.microsoft.com/office/drawing/2014/main" id="{AF15F6F6-5932-939B-8915-DBCEA7769169}"/>
              </a:ext>
            </a:extLst>
          </p:cNvPr>
          <p:cNvSpPr txBox="1"/>
          <p:nvPr/>
        </p:nvSpPr>
        <p:spPr>
          <a:xfrm>
            <a:off x="1257445" y="1333134"/>
            <a:ext cx="4797696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Operational Environment and Threats</a:t>
            </a:r>
          </a:p>
        </p:txBody>
      </p:sp>
      <p:sp>
        <p:nvSpPr>
          <p:cNvPr id="312" name="TextBox 311">
            <a:extLst>
              <a:ext uri="{FF2B5EF4-FFF2-40B4-BE49-F238E27FC236}">
                <a16:creationId xmlns:a16="http://schemas.microsoft.com/office/drawing/2014/main" id="{1C79B3FC-D53E-1020-4B98-C082758C4FEF}"/>
              </a:ext>
            </a:extLst>
          </p:cNvPr>
          <p:cNvSpPr txBox="1"/>
          <p:nvPr/>
        </p:nvSpPr>
        <p:spPr>
          <a:xfrm>
            <a:off x="7047806" y="1177719"/>
            <a:ext cx="2096194" cy="203132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China:</a:t>
            </a:r>
          </a:p>
          <a:p>
            <a:pPr marL="114300" marR="0" lvl="0" indent="-1143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PLA wants to develop NCO Corps, encouraging lower-level initiative</a:t>
            </a:r>
          </a:p>
          <a:p>
            <a:pPr marL="114300" marR="0" lvl="0" indent="-1143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400" i="1" dirty="0">
                <a:solidFill>
                  <a:prstClr val="black"/>
                </a:solidFill>
                <a:latin typeface="Calibri"/>
              </a:rPr>
              <a:t>PLA modernization driving skills gap</a:t>
            </a:r>
            <a:endParaRPr kumimoji="0" lang="en-US" sz="1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114300" marR="0" lvl="0" indent="-1143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Challenged acquiring/retaining talent</a:t>
            </a:r>
          </a:p>
        </p:txBody>
      </p:sp>
      <p:sp>
        <p:nvSpPr>
          <p:cNvPr id="313" name="TextBox 312">
            <a:extLst>
              <a:ext uri="{FF2B5EF4-FFF2-40B4-BE49-F238E27FC236}">
                <a16:creationId xmlns:a16="http://schemas.microsoft.com/office/drawing/2014/main" id="{74B56CD0-734C-A0BE-EB24-B3A970040798}"/>
              </a:ext>
            </a:extLst>
          </p:cNvPr>
          <p:cNvSpPr txBox="1"/>
          <p:nvPr/>
        </p:nvSpPr>
        <p:spPr>
          <a:xfrm>
            <a:off x="7054530" y="3452906"/>
            <a:ext cx="2015818" cy="224676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Russia:</a:t>
            </a:r>
          </a:p>
          <a:p>
            <a:pPr marL="114300" marR="0" lvl="0" indent="-1143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Officer casualties &amp; morale issues</a:t>
            </a:r>
          </a:p>
          <a:p>
            <a:pPr marL="114300" marR="0" lvl="0" indent="-1143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Suffered throughout conflict due to lack of NCO Corps …attacks falter when officers become casualties</a:t>
            </a:r>
          </a:p>
          <a:p>
            <a:pPr marL="114300" marR="0" lvl="0" indent="-1143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Trying to reinvigorate military academies</a:t>
            </a:r>
          </a:p>
        </p:txBody>
      </p:sp>
      <p:sp>
        <p:nvSpPr>
          <p:cNvPr id="4" name="Explosion: 8 Points 3">
            <a:extLst>
              <a:ext uri="{FF2B5EF4-FFF2-40B4-BE49-F238E27FC236}">
                <a16:creationId xmlns:a16="http://schemas.microsoft.com/office/drawing/2014/main" id="{1265FF8A-2132-73CA-29B1-7453E7CDA569}"/>
              </a:ext>
            </a:extLst>
          </p:cNvPr>
          <p:cNvSpPr/>
          <p:nvPr/>
        </p:nvSpPr>
        <p:spPr>
          <a:xfrm>
            <a:off x="792560" y="3738712"/>
            <a:ext cx="567789" cy="504464"/>
          </a:xfrm>
          <a:prstGeom prst="irregularSeal1">
            <a:avLst/>
          </a:prstGeom>
          <a:solidFill>
            <a:srgbClr val="C00000"/>
          </a:solidFill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>
                <a:glow rad="101600">
                  <a:srgbClr val="FF0000">
                    <a:alpha val="40000"/>
                  </a:srgbClr>
                </a:glo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B081056-8010-7649-7850-FF2F08AD7911}"/>
              </a:ext>
            </a:extLst>
          </p:cNvPr>
          <p:cNvSpPr txBox="1"/>
          <p:nvPr/>
        </p:nvSpPr>
        <p:spPr>
          <a:xfrm>
            <a:off x="1289744" y="3924070"/>
            <a:ext cx="1517121" cy="316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>
                <a:ln w="22225">
                  <a:solidFill>
                    <a:srgbClr val="C0504D">
                      <a:lumMod val="60000"/>
                      <a:lumOff val="4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VEOs</a:t>
            </a:r>
            <a:endParaRPr kumimoji="0" lang="en-US" sz="1800" b="1" i="1" u="none" strike="noStrike" kern="1200" cap="none" spc="0" normalizeH="0" baseline="0" noProof="0" dirty="0">
              <a:ln w="22225">
                <a:solidFill>
                  <a:srgbClr val="C0504D">
                    <a:lumMod val="60000"/>
                    <a:lumOff val="40000"/>
                  </a:srgbClr>
                </a:solidFill>
                <a:prstDash val="solid"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2" name="Explosion: 8 Points 301">
            <a:extLst>
              <a:ext uri="{FF2B5EF4-FFF2-40B4-BE49-F238E27FC236}">
                <a16:creationId xmlns:a16="http://schemas.microsoft.com/office/drawing/2014/main" id="{166943F2-F206-6AFD-318D-8408001EE8A5}"/>
              </a:ext>
            </a:extLst>
          </p:cNvPr>
          <p:cNvSpPr/>
          <p:nvPr/>
        </p:nvSpPr>
        <p:spPr>
          <a:xfrm>
            <a:off x="1480516" y="2958804"/>
            <a:ext cx="567789" cy="504464"/>
          </a:xfrm>
          <a:prstGeom prst="irregularSeal1">
            <a:avLst/>
          </a:prstGeom>
          <a:solidFill>
            <a:srgbClr val="C00000"/>
          </a:solidFill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>
                <a:glow rad="101600">
                  <a:srgbClr val="FF0000">
                    <a:alpha val="40000"/>
                  </a:srgbClr>
                </a:glo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7" name="TextBox 306">
            <a:extLst>
              <a:ext uri="{FF2B5EF4-FFF2-40B4-BE49-F238E27FC236}">
                <a16:creationId xmlns:a16="http://schemas.microsoft.com/office/drawing/2014/main" id="{4A80388F-3694-BC1B-9C29-8DD10A0774A4}"/>
              </a:ext>
            </a:extLst>
          </p:cNvPr>
          <p:cNvSpPr txBox="1"/>
          <p:nvPr/>
        </p:nvSpPr>
        <p:spPr>
          <a:xfrm>
            <a:off x="1588039" y="2986692"/>
            <a:ext cx="1325137" cy="534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 dirty="0">
                <a:ln w="22225">
                  <a:solidFill>
                    <a:srgbClr val="C0504D">
                      <a:lumMod val="60000"/>
                      <a:lumOff val="4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Iran &amp; Proxies</a:t>
            </a:r>
          </a:p>
        </p:txBody>
      </p:sp>
      <p:sp>
        <p:nvSpPr>
          <p:cNvPr id="303" name="Explosion: 8 Points 302">
            <a:extLst>
              <a:ext uri="{FF2B5EF4-FFF2-40B4-BE49-F238E27FC236}">
                <a16:creationId xmlns:a16="http://schemas.microsoft.com/office/drawing/2014/main" id="{21DBFF38-3567-99B8-341C-399B71985BE2}"/>
              </a:ext>
            </a:extLst>
          </p:cNvPr>
          <p:cNvSpPr/>
          <p:nvPr/>
        </p:nvSpPr>
        <p:spPr>
          <a:xfrm>
            <a:off x="1044496" y="2348858"/>
            <a:ext cx="567789" cy="504464"/>
          </a:xfrm>
          <a:prstGeom prst="irregularSeal1">
            <a:avLst/>
          </a:prstGeom>
          <a:solidFill>
            <a:srgbClr val="C00000"/>
          </a:solidFill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>
                <a:glow rad="101600">
                  <a:srgbClr val="FF0000">
                    <a:alpha val="40000"/>
                  </a:srgbClr>
                </a:glo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97692AA-BEF8-A412-7376-2EE8C908E7E9}"/>
              </a:ext>
            </a:extLst>
          </p:cNvPr>
          <p:cNvSpPr txBox="1"/>
          <p:nvPr/>
        </p:nvSpPr>
        <p:spPr>
          <a:xfrm>
            <a:off x="196267" y="5594747"/>
            <a:ext cx="55137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This briefing is UNCLASSIFIED Approved for public release. Distribution is unlimited</a:t>
            </a:r>
          </a:p>
        </p:txBody>
      </p:sp>
    </p:spTree>
    <p:extLst>
      <p:ext uri="{BB962C8B-B14F-4D97-AF65-F5344CB8AC3E}">
        <p14:creationId xmlns:p14="http://schemas.microsoft.com/office/powerpoint/2010/main" val="3047778944"/>
      </p:ext>
    </p:extLst>
  </p:cSld>
  <p:clrMapOvr>
    <a:masterClrMapping/>
  </p:clrMapOvr>
</p:sld>
</file>

<file path=ppt/theme/theme1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fae6d70f-954b-4811-92b6-0530d6f84c43}" enabled="0" method="" siteId="{fae6d70f-954b-4811-92b6-0530d6f84c43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8878</TotalTime>
  <Words>515</Words>
  <Application>Microsoft Office PowerPoint</Application>
  <PresentationFormat>On-screen Show (4:3)</PresentationFormat>
  <Paragraphs>61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 Arial</vt:lpstr>
      <vt:lpstr>Agency FB</vt:lpstr>
      <vt:lpstr>Aptos</vt:lpstr>
      <vt:lpstr>Arial</vt:lpstr>
      <vt:lpstr>Calibri</vt:lpstr>
      <vt:lpstr>Wingdings</vt:lpstr>
      <vt:lpstr>9_Office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Bittner, Earl S II CIV USARMY TRADOC (USA)</dc:creator>
  <cp:lastModifiedBy>Anderson, David T CIV USARMY TRADOC (USA)</cp:lastModifiedBy>
  <cp:revision>9</cp:revision>
  <dcterms:created xsi:type="dcterms:W3CDTF">2025-04-03T18:50:17Z</dcterms:created>
  <dcterms:modified xsi:type="dcterms:W3CDTF">2025-04-29T19:02:56Z</dcterms:modified>
</cp:coreProperties>
</file>